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18"/>
  </p:notesMasterIdLst>
  <p:sldIdLst>
    <p:sldId id="258" r:id="rId2"/>
    <p:sldId id="257" r:id="rId3"/>
    <p:sldId id="313" r:id="rId4"/>
    <p:sldId id="368" r:id="rId5"/>
    <p:sldId id="314" r:id="rId6"/>
    <p:sldId id="315" r:id="rId7"/>
    <p:sldId id="337" r:id="rId8"/>
    <p:sldId id="365" r:id="rId9"/>
    <p:sldId id="369" r:id="rId10"/>
    <p:sldId id="366" r:id="rId11"/>
    <p:sldId id="370" r:id="rId12"/>
    <p:sldId id="362" r:id="rId13"/>
    <p:sldId id="364" r:id="rId14"/>
    <p:sldId id="371" r:id="rId15"/>
    <p:sldId id="344" r:id="rId16"/>
    <p:sldId id="351" r:id="rId17"/>
  </p:sldIdLst>
  <p:sldSz cx="12192000" cy="6858000"/>
  <p:notesSz cx="6858000" cy="9144000"/>
  <p:custDataLst>
    <p:tags r:id="rId19"/>
  </p:custDataLst>
  <p:defaultTex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6">
          <p15:clr>
            <a:srgbClr val="A4A3A4"/>
          </p15:clr>
        </p15:guide>
        <p15:guide id="2" orient="horz" pos="3634">
          <p15:clr>
            <a:srgbClr val="A4A3A4"/>
          </p15:clr>
        </p15:guide>
        <p15:guide id="3" orient="horz" pos="391">
          <p15:clr>
            <a:srgbClr val="A4A3A4"/>
          </p15:clr>
        </p15:guide>
        <p15:guide id="4" orient="horz" pos="1026">
          <p15:clr>
            <a:srgbClr val="A4A3A4"/>
          </p15:clr>
        </p15:guide>
        <p15:guide id="5" orient="horz" pos="595">
          <p15:clr>
            <a:srgbClr val="A4A3A4"/>
          </p15:clr>
        </p15:guide>
        <p15:guide id="6" pos="3840">
          <p15:clr>
            <a:srgbClr val="A4A3A4"/>
          </p15:clr>
        </p15:guide>
        <p15:guide id="7" pos="824">
          <p15:clr>
            <a:srgbClr val="A4A3A4"/>
          </p15:clr>
        </p15:guide>
        <p15:guide id="8" pos="7355">
          <p15:clr>
            <a:srgbClr val="A4A3A4"/>
          </p15:clr>
        </p15:guide>
        <p15:guide id="9" pos="50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phy, Bonnie - BLS" initials="MB-B" lastIdx="1" clrIdx="0">
    <p:extLst>
      <p:ext uri="{19B8F6BF-5375-455C-9EA6-DF929625EA0E}">
        <p15:presenceInfo xmlns:p15="http://schemas.microsoft.com/office/powerpoint/2012/main" userId="S-1-5-21-18574106-98394105-1388058041-687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93439"/>
    <a:srgbClr val="CA0A24"/>
    <a:srgbClr val="28444E"/>
    <a:srgbClr val="23AFA2"/>
    <a:srgbClr val="A0C01A"/>
    <a:srgbClr val="71A84F"/>
    <a:srgbClr val="E0702A"/>
    <a:srgbClr val="D82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E97842-9CDD-43C2-A271-6755C6C4D887}" v="136" dt="2026-09-25T07:30:00.84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7" autoAdjust="0"/>
    <p:restoredTop sz="93275" autoAdjust="0"/>
  </p:normalViewPr>
  <p:slideViewPr>
    <p:cSldViewPr snapToGrid="0" snapToObjects="1">
      <p:cViewPr varScale="1">
        <p:scale>
          <a:sx n="79" d="100"/>
          <a:sy n="79" d="100"/>
        </p:scale>
        <p:origin x="744" y="72"/>
      </p:cViewPr>
      <p:guideLst>
        <p:guide orient="horz" pos="4156"/>
        <p:guide orient="horz" pos="3634"/>
        <p:guide orient="horz" pos="391"/>
        <p:guide orient="horz" pos="1026"/>
        <p:guide orient="horz" pos="595"/>
        <p:guide pos="3840"/>
        <p:guide pos="824"/>
        <p:guide pos="7355"/>
        <p:guide pos="5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3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E9FF61-A882-4948-828C-279BEB371173}" type="doc">
      <dgm:prSet loTypeId="urn:microsoft.com/office/officeart/2016/7/layout/BasicLinearProcessNumbered" loCatId="process" qsTypeId="urn:microsoft.com/office/officeart/2005/8/quickstyle/simple1#32" qsCatId="simple" csTypeId="urn:microsoft.com/office/officeart/2005/8/colors/accent1_2#32" csCatId="accent1"/>
      <dgm:spPr/>
      <dgm:t>
        <a:bodyPr/>
        <a:lstStyle/>
        <a:p>
          <a:endParaRPr lang="en-US"/>
        </a:p>
      </dgm:t>
    </dgm:pt>
    <dgm:pt modelId="{1C6D42C6-29AF-4AA8-9DB1-831812112423}">
      <dgm:prSet/>
      <dgm:spPr/>
      <dgm:t>
        <a:bodyPr/>
        <a:lstStyle/>
        <a:p>
          <a:r>
            <a:rPr lang="en-CA"/>
            <a:t>All delegates will be emailed a link to a secure website after the meeting</a:t>
          </a:r>
          <a:endParaRPr lang="en-US"/>
        </a:p>
      </dgm:t>
    </dgm:pt>
    <dgm:pt modelId="{E3059CD8-5086-4D02-9788-52BAEC752331}" type="parTrans" cxnId="{39932332-2A4C-40B7-83CA-6F45D5813FED}">
      <dgm:prSet/>
      <dgm:spPr/>
      <dgm:t>
        <a:bodyPr/>
        <a:lstStyle/>
        <a:p>
          <a:endParaRPr lang="en-US"/>
        </a:p>
      </dgm:t>
    </dgm:pt>
    <dgm:pt modelId="{10FDE46D-C213-4833-9CF7-24A0C8750626}" type="sibTrans" cxnId="{39932332-2A4C-40B7-83CA-6F45D5813FED}">
      <dgm:prSet phldrT="1" phldr="0"/>
      <dgm:spPr/>
      <dgm:t>
        <a:bodyPr/>
        <a:lstStyle/>
        <a:p>
          <a:r>
            <a:rPr lang="en-US"/>
            <a:t>1</a:t>
          </a:r>
        </a:p>
      </dgm:t>
    </dgm:pt>
    <dgm:pt modelId="{AA0C605A-744C-42EE-9474-4955EE3E53E4}">
      <dgm:prSet/>
      <dgm:spPr/>
      <dgm:t>
        <a:bodyPr/>
        <a:lstStyle/>
        <a:p>
          <a:r>
            <a:rPr lang="en-CA"/>
            <a:t>Complete the short survey within one week of the meeting</a:t>
          </a:r>
          <a:endParaRPr lang="en-US"/>
        </a:p>
      </dgm:t>
    </dgm:pt>
    <dgm:pt modelId="{D6801BB0-477B-4967-9BC3-F4749281BCAF}" type="parTrans" cxnId="{6C002EA2-D4C7-4082-A511-387887B30D8D}">
      <dgm:prSet/>
      <dgm:spPr/>
      <dgm:t>
        <a:bodyPr/>
        <a:lstStyle/>
        <a:p>
          <a:endParaRPr lang="en-US"/>
        </a:p>
      </dgm:t>
    </dgm:pt>
    <dgm:pt modelId="{C3553454-2CFF-43C8-9C24-BF79AE779882}" type="sibTrans" cxnId="{6C002EA2-D4C7-4082-A511-387887B30D8D}">
      <dgm:prSet phldrT="2" phldr="0"/>
      <dgm:spPr/>
      <dgm:t>
        <a:bodyPr/>
        <a:lstStyle/>
        <a:p>
          <a:r>
            <a:rPr lang="en-US"/>
            <a:t>2</a:t>
          </a:r>
        </a:p>
      </dgm:t>
    </dgm:pt>
    <dgm:pt modelId="{971C3C3E-0EA8-425B-B8EC-4766BF4E6FA1}">
      <dgm:prSet/>
      <dgm:spPr/>
      <dgm:t>
        <a:bodyPr/>
        <a:lstStyle/>
        <a:p>
          <a:r>
            <a:rPr lang="en-CA" dirty="0"/>
            <a:t>Mexico will compile the results and they will be used to make improvements to future meetings</a:t>
          </a:r>
          <a:endParaRPr lang="en-US" dirty="0"/>
        </a:p>
      </dgm:t>
    </dgm:pt>
    <dgm:pt modelId="{50458FF7-4BE3-413E-BE05-5B594FBB0EB5}" type="parTrans" cxnId="{23B38CF3-DF92-4D72-8554-39DA50C5D1EB}">
      <dgm:prSet/>
      <dgm:spPr/>
      <dgm:t>
        <a:bodyPr/>
        <a:lstStyle/>
        <a:p>
          <a:endParaRPr lang="en-US"/>
        </a:p>
      </dgm:t>
    </dgm:pt>
    <dgm:pt modelId="{6600DA83-44ED-4252-A2E3-F45462A51470}" type="sibTrans" cxnId="{23B38CF3-DF92-4D72-8554-39DA50C5D1EB}">
      <dgm:prSet phldrT="3" phldr="0"/>
      <dgm:spPr/>
      <dgm:t>
        <a:bodyPr/>
        <a:lstStyle/>
        <a:p>
          <a:r>
            <a:rPr lang="en-US"/>
            <a:t>3</a:t>
          </a:r>
        </a:p>
      </dgm:t>
    </dgm:pt>
    <dgm:pt modelId="{DFC0B9C4-E0A3-4FC3-8B02-27F30BF7C786}">
      <dgm:prSet/>
      <dgm:spPr/>
      <dgm:t>
        <a:bodyPr/>
        <a:lstStyle/>
        <a:p>
          <a:r>
            <a:rPr lang="en-CA"/>
            <a:t>Thank you to Ariel, Luis, and the entire team at INEGI for organizing this. </a:t>
          </a:r>
          <a:r>
            <a:rPr lang="en-CA">
              <a:sym typeface="Wingdings" panose="05000000000000000000" pitchFamily="2" charset="2"/>
            </a:rPr>
            <a:t></a:t>
          </a:r>
          <a:endParaRPr lang="en-US"/>
        </a:p>
      </dgm:t>
    </dgm:pt>
    <dgm:pt modelId="{A304725A-B69D-43E6-B07A-E1393CE0BEC2}" type="parTrans" cxnId="{81C3FF1A-A386-4322-B213-FCFCE926C1DD}">
      <dgm:prSet/>
      <dgm:spPr/>
      <dgm:t>
        <a:bodyPr/>
        <a:lstStyle/>
        <a:p>
          <a:endParaRPr lang="en-US"/>
        </a:p>
      </dgm:t>
    </dgm:pt>
    <dgm:pt modelId="{1D96F096-6759-418F-9492-19484B277F4A}" type="sibTrans" cxnId="{81C3FF1A-A386-4322-B213-FCFCE926C1DD}">
      <dgm:prSet phldrT="4" phldr="0"/>
      <dgm:spPr/>
      <dgm:t>
        <a:bodyPr/>
        <a:lstStyle/>
        <a:p>
          <a:r>
            <a:rPr lang="en-US"/>
            <a:t>4</a:t>
          </a:r>
        </a:p>
      </dgm:t>
    </dgm:pt>
    <dgm:pt modelId="{EE8DACDC-3848-4767-88E1-945053294532}" type="pres">
      <dgm:prSet presAssocID="{4FE9FF61-A882-4948-828C-279BEB371173}" presName="Name0" presStyleCnt="0">
        <dgm:presLayoutVars>
          <dgm:animLvl val="lvl"/>
          <dgm:resizeHandles val="exact"/>
        </dgm:presLayoutVars>
      </dgm:prSet>
      <dgm:spPr/>
    </dgm:pt>
    <dgm:pt modelId="{93F28954-1952-46F6-BC0E-DD61AAD3B61D}" type="pres">
      <dgm:prSet presAssocID="{1C6D42C6-29AF-4AA8-9DB1-831812112423}" presName="compositeNode" presStyleCnt="0">
        <dgm:presLayoutVars>
          <dgm:bulletEnabled val="1"/>
        </dgm:presLayoutVars>
      </dgm:prSet>
      <dgm:spPr/>
    </dgm:pt>
    <dgm:pt modelId="{F2CBE014-BE8A-4DCF-B5D9-14675A76AEC4}" type="pres">
      <dgm:prSet presAssocID="{1C6D42C6-29AF-4AA8-9DB1-831812112423}" presName="bgRect" presStyleLbl="bgAccFollowNode1" presStyleIdx="0" presStyleCnt="4"/>
      <dgm:spPr/>
    </dgm:pt>
    <dgm:pt modelId="{973518D1-99B8-4712-89A0-217E77DA6FC8}" type="pres">
      <dgm:prSet presAssocID="{10FDE46D-C213-4833-9CF7-24A0C8750626}" presName="sibTransNodeCircle" presStyleLbl="alignNode1" presStyleIdx="0" presStyleCnt="8">
        <dgm:presLayoutVars>
          <dgm:chMax val="0"/>
          <dgm:bulletEnabled/>
        </dgm:presLayoutVars>
      </dgm:prSet>
      <dgm:spPr/>
    </dgm:pt>
    <dgm:pt modelId="{458E0E42-B51F-4F41-B73E-B36452155399}" type="pres">
      <dgm:prSet presAssocID="{1C6D42C6-29AF-4AA8-9DB1-831812112423}" presName="bottomLine" presStyleLbl="alignNode1" presStyleIdx="1" presStyleCnt="8">
        <dgm:presLayoutVars/>
      </dgm:prSet>
      <dgm:spPr/>
    </dgm:pt>
    <dgm:pt modelId="{3A9134FB-6788-4606-A384-F08D49C6A322}" type="pres">
      <dgm:prSet presAssocID="{1C6D42C6-29AF-4AA8-9DB1-831812112423}" presName="nodeText" presStyleLbl="bgAccFollowNode1" presStyleIdx="0" presStyleCnt="4">
        <dgm:presLayoutVars>
          <dgm:bulletEnabled val="1"/>
        </dgm:presLayoutVars>
      </dgm:prSet>
      <dgm:spPr/>
    </dgm:pt>
    <dgm:pt modelId="{FA01A8C9-1401-4E1B-A405-8A2357AD7F04}" type="pres">
      <dgm:prSet presAssocID="{10FDE46D-C213-4833-9CF7-24A0C8750626}" presName="sibTrans" presStyleCnt="0"/>
      <dgm:spPr/>
    </dgm:pt>
    <dgm:pt modelId="{D140537A-D2DD-4FF8-9BBB-D24DFC4B1A1E}" type="pres">
      <dgm:prSet presAssocID="{AA0C605A-744C-42EE-9474-4955EE3E53E4}" presName="compositeNode" presStyleCnt="0">
        <dgm:presLayoutVars>
          <dgm:bulletEnabled val="1"/>
        </dgm:presLayoutVars>
      </dgm:prSet>
      <dgm:spPr/>
    </dgm:pt>
    <dgm:pt modelId="{A2FE08DB-C992-49AD-9ECC-235309E2967C}" type="pres">
      <dgm:prSet presAssocID="{AA0C605A-744C-42EE-9474-4955EE3E53E4}" presName="bgRect" presStyleLbl="bgAccFollowNode1" presStyleIdx="1" presStyleCnt="4"/>
      <dgm:spPr/>
    </dgm:pt>
    <dgm:pt modelId="{E968015C-9E87-4F27-B4B6-4DB5945412AA}" type="pres">
      <dgm:prSet presAssocID="{C3553454-2CFF-43C8-9C24-BF79AE779882}" presName="sibTransNodeCircle" presStyleLbl="alignNode1" presStyleIdx="2" presStyleCnt="8">
        <dgm:presLayoutVars>
          <dgm:chMax val="0"/>
          <dgm:bulletEnabled/>
        </dgm:presLayoutVars>
      </dgm:prSet>
      <dgm:spPr/>
    </dgm:pt>
    <dgm:pt modelId="{40206B57-BC03-4E5C-AC6C-FA274DBB0BCD}" type="pres">
      <dgm:prSet presAssocID="{AA0C605A-744C-42EE-9474-4955EE3E53E4}" presName="bottomLine" presStyleLbl="alignNode1" presStyleIdx="3" presStyleCnt="8">
        <dgm:presLayoutVars/>
      </dgm:prSet>
      <dgm:spPr/>
    </dgm:pt>
    <dgm:pt modelId="{5E2DA6E5-9884-4FA0-8723-22962FA21BEC}" type="pres">
      <dgm:prSet presAssocID="{AA0C605A-744C-42EE-9474-4955EE3E53E4}" presName="nodeText" presStyleLbl="bgAccFollowNode1" presStyleIdx="1" presStyleCnt="4">
        <dgm:presLayoutVars>
          <dgm:bulletEnabled val="1"/>
        </dgm:presLayoutVars>
      </dgm:prSet>
      <dgm:spPr/>
    </dgm:pt>
    <dgm:pt modelId="{61016A16-BD66-4C09-9B64-1756D8CA1807}" type="pres">
      <dgm:prSet presAssocID="{C3553454-2CFF-43C8-9C24-BF79AE779882}" presName="sibTrans" presStyleCnt="0"/>
      <dgm:spPr/>
    </dgm:pt>
    <dgm:pt modelId="{8FAEB48B-8290-416E-B6A1-DEA7B096A9D6}" type="pres">
      <dgm:prSet presAssocID="{971C3C3E-0EA8-425B-B8EC-4766BF4E6FA1}" presName="compositeNode" presStyleCnt="0">
        <dgm:presLayoutVars>
          <dgm:bulletEnabled val="1"/>
        </dgm:presLayoutVars>
      </dgm:prSet>
      <dgm:spPr/>
    </dgm:pt>
    <dgm:pt modelId="{8C9EEA62-79E5-4557-93B8-5C9830CFD8EE}" type="pres">
      <dgm:prSet presAssocID="{971C3C3E-0EA8-425B-B8EC-4766BF4E6FA1}" presName="bgRect" presStyleLbl="bgAccFollowNode1" presStyleIdx="2" presStyleCnt="4"/>
      <dgm:spPr/>
    </dgm:pt>
    <dgm:pt modelId="{8E8E70A0-10A5-4291-9F5B-7C3DA4EB773D}" type="pres">
      <dgm:prSet presAssocID="{6600DA83-44ED-4252-A2E3-F45462A51470}" presName="sibTransNodeCircle" presStyleLbl="alignNode1" presStyleIdx="4" presStyleCnt="8">
        <dgm:presLayoutVars>
          <dgm:chMax val="0"/>
          <dgm:bulletEnabled/>
        </dgm:presLayoutVars>
      </dgm:prSet>
      <dgm:spPr/>
    </dgm:pt>
    <dgm:pt modelId="{83E93E52-F15E-4AB7-96DB-904C6CF5616E}" type="pres">
      <dgm:prSet presAssocID="{971C3C3E-0EA8-425B-B8EC-4766BF4E6FA1}" presName="bottomLine" presStyleLbl="alignNode1" presStyleIdx="5" presStyleCnt="8">
        <dgm:presLayoutVars/>
      </dgm:prSet>
      <dgm:spPr/>
    </dgm:pt>
    <dgm:pt modelId="{2D1F9F45-A1B2-4F5F-A8FF-1801A015856B}" type="pres">
      <dgm:prSet presAssocID="{971C3C3E-0EA8-425B-B8EC-4766BF4E6FA1}" presName="nodeText" presStyleLbl="bgAccFollowNode1" presStyleIdx="2" presStyleCnt="4">
        <dgm:presLayoutVars>
          <dgm:bulletEnabled val="1"/>
        </dgm:presLayoutVars>
      </dgm:prSet>
      <dgm:spPr/>
    </dgm:pt>
    <dgm:pt modelId="{BC90A6DF-752C-42C1-A40F-1987E0B4684F}" type="pres">
      <dgm:prSet presAssocID="{6600DA83-44ED-4252-A2E3-F45462A51470}" presName="sibTrans" presStyleCnt="0"/>
      <dgm:spPr/>
    </dgm:pt>
    <dgm:pt modelId="{D0CB02D1-E834-4A12-B119-B3B0CBDD229D}" type="pres">
      <dgm:prSet presAssocID="{DFC0B9C4-E0A3-4FC3-8B02-27F30BF7C786}" presName="compositeNode" presStyleCnt="0">
        <dgm:presLayoutVars>
          <dgm:bulletEnabled val="1"/>
        </dgm:presLayoutVars>
      </dgm:prSet>
      <dgm:spPr/>
    </dgm:pt>
    <dgm:pt modelId="{B1F68801-1A63-4970-8539-B32B2E10655E}" type="pres">
      <dgm:prSet presAssocID="{DFC0B9C4-E0A3-4FC3-8B02-27F30BF7C786}" presName="bgRect" presStyleLbl="bgAccFollowNode1" presStyleIdx="3" presStyleCnt="4"/>
      <dgm:spPr/>
    </dgm:pt>
    <dgm:pt modelId="{B6BC73A8-D2B7-48C1-BA7F-57E52F785F28}" type="pres">
      <dgm:prSet presAssocID="{1D96F096-6759-418F-9492-19484B277F4A}" presName="sibTransNodeCircle" presStyleLbl="alignNode1" presStyleIdx="6" presStyleCnt="8">
        <dgm:presLayoutVars>
          <dgm:chMax val="0"/>
          <dgm:bulletEnabled/>
        </dgm:presLayoutVars>
      </dgm:prSet>
      <dgm:spPr/>
    </dgm:pt>
    <dgm:pt modelId="{6BF7915D-7983-4ACB-B210-03A55601A962}" type="pres">
      <dgm:prSet presAssocID="{DFC0B9C4-E0A3-4FC3-8B02-27F30BF7C786}" presName="bottomLine" presStyleLbl="alignNode1" presStyleIdx="7" presStyleCnt="8">
        <dgm:presLayoutVars/>
      </dgm:prSet>
      <dgm:spPr/>
    </dgm:pt>
    <dgm:pt modelId="{9F07DAC8-BC5D-49A2-8A92-F7E2703521B0}" type="pres">
      <dgm:prSet presAssocID="{DFC0B9C4-E0A3-4FC3-8B02-27F30BF7C786}" presName="nodeText" presStyleLbl="bgAccFollowNode1" presStyleIdx="3" presStyleCnt="4">
        <dgm:presLayoutVars>
          <dgm:bulletEnabled val="1"/>
        </dgm:presLayoutVars>
      </dgm:prSet>
      <dgm:spPr/>
    </dgm:pt>
  </dgm:ptLst>
  <dgm:cxnLst>
    <dgm:cxn modelId="{81C3FF1A-A386-4322-B213-FCFCE926C1DD}" srcId="{4FE9FF61-A882-4948-828C-279BEB371173}" destId="{DFC0B9C4-E0A3-4FC3-8B02-27F30BF7C786}" srcOrd="3" destOrd="0" parTransId="{A304725A-B69D-43E6-B07A-E1393CE0BEC2}" sibTransId="{1D96F096-6759-418F-9492-19484B277F4A}"/>
    <dgm:cxn modelId="{39932332-2A4C-40B7-83CA-6F45D5813FED}" srcId="{4FE9FF61-A882-4948-828C-279BEB371173}" destId="{1C6D42C6-29AF-4AA8-9DB1-831812112423}" srcOrd="0" destOrd="0" parTransId="{E3059CD8-5086-4D02-9788-52BAEC752331}" sibTransId="{10FDE46D-C213-4833-9CF7-24A0C8750626}"/>
    <dgm:cxn modelId="{2C06C535-C8A2-4A0D-B565-F5D46D53B41C}" type="presOf" srcId="{1C6D42C6-29AF-4AA8-9DB1-831812112423}" destId="{F2CBE014-BE8A-4DCF-B5D9-14675A76AEC4}" srcOrd="0" destOrd="0" presId="urn:microsoft.com/office/officeart/2016/7/layout/BasicLinearProcessNumbered"/>
    <dgm:cxn modelId="{63884A3D-4DDF-4B3F-9EDB-F2AB1F577FBB}" type="presOf" srcId="{DFC0B9C4-E0A3-4FC3-8B02-27F30BF7C786}" destId="{B1F68801-1A63-4970-8539-B32B2E10655E}" srcOrd="0" destOrd="0" presId="urn:microsoft.com/office/officeart/2016/7/layout/BasicLinearProcessNumbered"/>
    <dgm:cxn modelId="{4724DC3F-AF57-4953-B2A6-D0CF2B457FBF}" type="presOf" srcId="{1D96F096-6759-418F-9492-19484B277F4A}" destId="{B6BC73A8-D2B7-48C1-BA7F-57E52F785F28}" srcOrd="0" destOrd="0" presId="urn:microsoft.com/office/officeart/2016/7/layout/BasicLinearProcessNumbered"/>
    <dgm:cxn modelId="{FF7E8A4D-A54C-4935-9CF6-7081038ABA72}" type="presOf" srcId="{10FDE46D-C213-4833-9CF7-24A0C8750626}" destId="{973518D1-99B8-4712-89A0-217E77DA6FC8}" srcOrd="0" destOrd="0" presId="urn:microsoft.com/office/officeart/2016/7/layout/BasicLinearProcessNumbered"/>
    <dgm:cxn modelId="{0364FC73-79A0-4CFA-A555-7651BD25F3B2}" type="presOf" srcId="{4FE9FF61-A882-4948-828C-279BEB371173}" destId="{EE8DACDC-3848-4767-88E1-945053294532}" srcOrd="0" destOrd="0" presId="urn:microsoft.com/office/officeart/2016/7/layout/BasicLinearProcessNumbered"/>
    <dgm:cxn modelId="{5DB33B57-9970-43D8-A36D-1E3810A175F1}" type="presOf" srcId="{C3553454-2CFF-43C8-9C24-BF79AE779882}" destId="{E968015C-9E87-4F27-B4B6-4DB5945412AA}" srcOrd="0" destOrd="0" presId="urn:microsoft.com/office/officeart/2016/7/layout/BasicLinearProcessNumbered"/>
    <dgm:cxn modelId="{3671787C-E4A9-4D16-A091-11F721350541}" type="presOf" srcId="{6600DA83-44ED-4252-A2E3-F45462A51470}" destId="{8E8E70A0-10A5-4291-9F5B-7C3DA4EB773D}" srcOrd="0" destOrd="0" presId="urn:microsoft.com/office/officeart/2016/7/layout/BasicLinearProcessNumbered"/>
    <dgm:cxn modelId="{6FC7AE9C-D871-4C5E-9FDD-82F7AB29278C}" type="presOf" srcId="{DFC0B9C4-E0A3-4FC3-8B02-27F30BF7C786}" destId="{9F07DAC8-BC5D-49A2-8A92-F7E2703521B0}" srcOrd="1" destOrd="0" presId="urn:microsoft.com/office/officeart/2016/7/layout/BasicLinearProcessNumbered"/>
    <dgm:cxn modelId="{6C002EA2-D4C7-4082-A511-387887B30D8D}" srcId="{4FE9FF61-A882-4948-828C-279BEB371173}" destId="{AA0C605A-744C-42EE-9474-4955EE3E53E4}" srcOrd="1" destOrd="0" parTransId="{D6801BB0-477B-4967-9BC3-F4749281BCAF}" sibTransId="{C3553454-2CFF-43C8-9C24-BF79AE779882}"/>
    <dgm:cxn modelId="{5A4357D0-C223-42B3-954C-E9598B2FF314}" type="presOf" srcId="{AA0C605A-744C-42EE-9474-4955EE3E53E4}" destId="{5E2DA6E5-9884-4FA0-8723-22962FA21BEC}" srcOrd="1" destOrd="0" presId="urn:microsoft.com/office/officeart/2016/7/layout/BasicLinearProcessNumbered"/>
    <dgm:cxn modelId="{935193D4-52BA-4ED0-A9C6-880411BE5E86}" type="presOf" srcId="{971C3C3E-0EA8-425B-B8EC-4766BF4E6FA1}" destId="{2D1F9F45-A1B2-4F5F-A8FF-1801A015856B}" srcOrd="1" destOrd="0" presId="urn:microsoft.com/office/officeart/2016/7/layout/BasicLinearProcessNumbered"/>
    <dgm:cxn modelId="{9E2EF6D9-D911-4EAB-8F3A-60D64D306D6C}" type="presOf" srcId="{971C3C3E-0EA8-425B-B8EC-4766BF4E6FA1}" destId="{8C9EEA62-79E5-4557-93B8-5C9830CFD8EE}" srcOrd="0" destOrd="0" presId="urn:microsoft.com/office/officeart/2016/7/layout/BasicLinearProcessNumbered"/>
    <dgm:cxn modelId="{C3C2F3EC-4098-4194-B681-370D03C6CF54}" type="presOf" srcId="{AA0C605A-744C-42EE-9474-4955EE3E53E4}" destId="{A2FE08DB-C992-49AD-9ECC-235309E2967C}" srcOrd="0" destOrd="0" presId="urn:microsoft.com/office/officeart/2016/7/layout/BasicLinearProcessNumbered"/>
    <dgm:cxn modelId="{23B38CF3-DF92-4D72-8554-39DA50C5D1EB}" srcId="{4FE9FF61-A882-4948-828C-279BEB371173}" destId="{971C3C3E-0EA8-425B-B8EC-4766BF4E6FA1}" srcOrd="2" destOrd="0" parTransId="{50458FF7-4BE3-413E-BE05-5B594FBB0EB5}" sibTransId="{6600DA83-44ED-4252-A2E3-F45462A51470}"/>
    <dgm:cxn modelId="{279CE1FB-46F0-4665-83E6-D646EA9EE844}" type="presOf" srcId="{1C6D42C6-29AF-4AA8-9DB1-831812112423}" destId="{3A9134FB-6788-4606-A384-F08D49C6A322}" srcOrd="1" destOrd="0" presId="urn:microsoft.com/office/officeart/2016/7/layout/BasicLinearProcessNumbered"/>
    <dgm:cxn modelId="{A5BAA9CA-B2BE-46F2-9C50-F349316F0093}" type="presParOf" srcId="{EE8DACDC-3848-4767-88E1-945053294532}" destId="{93F28954-1952-46F6-BC0E-DD61AAD3B61D}" srcOrd="0" destOrd="0" presId="urn:microsoft.com/office/officeart/2016/7/layout/BasicLinearProcessNumbered"/>
    <dgm:cxn modelId="{DC23AECD-898A-49E5-9F6C-76AEC9969075}" type="presParOf" srcId="{93F28954-1952-46F6-BC0E-DD61AAD3B61D}" destId="{F2CBE014-BE8A-4DCF-B5D9-14675A76AEC4}" srcOrd="0" destOrd="0" presId="urn:microsoft.com/office/officeart/2016/7/layout/BasicLinearProcessNumbered"/>
    <dgm:cxn modelId="{A89CC8AF-EB11-49D3-9807-9BC451B9BAC3}" type="presParOf" srcId="{93F28954-1952-46F6-BC0E-DD61AAD3B61D}" destId="{973518D1-99B8-4712-89A0-217E77DA6FC8}" srcOrd="1" destOrd="0" presId="urn:microsoft.com/office/officeart/2016/7/layout/BasicLinearProcessNumbered"/>
    <dgm:cxn modelId="{03106259-614F-4299-BC71-B0632F4F0E73}" type="presParOf" srcId="{93F28954-1952-46F6-BC0E-DD61AAD3B61D}" destId="{458E0E42-B51F-4F41-B73E-B36452155399}" srcOrd="2" destOrd="0" presId="urn:microsoft.com/office/officeart/2016/7/layout/BasicLinearProcessNumbered"/>
    <dgm:cxn modelId="{18B74349-500F-496A-A6C5-8BD0A8081262}" type="presParOf" srcId="{93F28954-1952-46F6-BC0E-DD61AAD3B61D}" destId="{3A9134FB-6788-4606-A384-F08D49C6A322}" srcOrd="3" destOrd="0" presId="urn:microsoft.com/office/officeart/2016/7/layout/BasicLinearProcessNumbered"/>
    <dgm:cxn modelId="{61EA7103-1EDD-4CAC-9D20-339F290E859C}" type="presParOf" srcId="{EE8DACDC-3848-4767-88E1-945053294532}" destId="{FA01A8C9-1401-4E1B-A405-8A2357AD7F04}" srcOrd="1" destOrd="0" presId="urn:microsoft.com/office/officeart/2016/7/layout/BasicLinearProcessNumbered"/>
    <dgm:cxn modelId="{031C0C87-3047-4073-ADB8-D065ADB7DD2A}" type="presParOf" srcId="{EE8DACDC-3848-4767-88E1-945053294532}" destId="{D140537A-D2DD-4FF8-9BBB-D24DFC4B1A1E}" srcOrd="2" destOrd="0" presId="urn:microsoft.com/office/officeart/2016/7/layout/BasicLinearProcessNumbered"/>
    <dgm:cxn modelId="{0CE2DC91-AB43-42DC-9654-1546D6F69639}" type="presParOf" srcId="{D140537A-D2DD-4FF8-9BBB-D24DFC4B1A1E}" destId="{A2FE08DB-C992-49AD-9ECC-235309E2967C}" srcOrd="0" destOrd="0" presId="urn:microsoft.com/office/officeart/2016/7/layout/BasicLinearProcessNumbered"/>
    <dgm:cxn modelId="{1941487E-BEB6-4B0B-B903-82BC9A2FA26B}" type="presParOf" srcId="{D140537A-D2DD-4FF8-9BBB-D24DFC4B1A1E}" destId="{E968015C-9E87-4F27-B4B6-4DB5945412AA}" srcOrd="1" destOrd="0" presId="urn:microsoft.com/office/officeart/2016/7/layout/BasicLinearProcessNumbered"/>
    <dgm:cxn modelId="{A776CE62-BF4F-46F0-A799-343E91D6E159}" type="presParOf" srcId="{D140537A-D2DD-4FF8-9BBB-D24DFC4B1A1E}" destId="{40206B57-BC03-4E5C-AC6C-FA274DBB0BCD}" srcOrd="2" destOrd="0" presId="urn:microsoft.com/office/officeart/2016/7/layout/BasicLinearProcessNumbered"/>
    <dgm:cxn modelId="{4FCD9C9E-906F-4E6F-8E40-AD9AFEFDA734}" type="presParOf" srcId="{D140537A-D2DD-4FF8-9BBB-D24DFC4B1A1E}" destId="{5E2DA6E5-9884-4FA0-8723-22962FA21BEC}" srcOrd="3" destOrd="0" presId="urn:microsoft.com/office/officeart/2016/7/layout/BasicLinearProcessNumbered"/>
    <dgm:cxn modelId="{3FE31B5E-0665-4D5C-B9A9-0673334FCFE4}" type="presParOf" srcId="{EE8DACDC-3848-4767-88E1-945053294532}" destId="{61016A16-BD66-4C09-9B64-1756D8CA1807}" srcOrd="3" destOrd="0" presId="urn:microsoft.com/office/officeart/2016/7/layout/BasicLinearProcessNumbered"/>
    <dgm:cxn modelId="{08D6B4FC-84E5-421D-8E0B-22D276552A72}" type="presParOf" srcId="{EE8DACDC-3848-4767-88E1-945053294532}" destId="{8FAEB48B-8290-416E-B6A1-DEA7B096A9D6}" srcOrd="4" destOrd="0" presId="urn:microsoft.com/office/officeart/2016/7/layout/BasicLinearProcessNumbered"/>
    <dgm:cxn modelId="{2BFB9EA7-5CEA-4944-BF37-5A3B99E0BC23}" type="presParOf" srcId="{8FAEB48B-8290-416E-B6A1-DEA7B096A9D6}" destId="{8C9EEA62-79E5-4557-93B8-5C9830CFD8EE}" srcOrd="0" destOrd="0" presId="urn:microsoft.com/office/officeart/2016/7/layout/BasicLinearProcessNumbered"/>
    <dgm:cxn modelId="{8EE44B0D-1ADD-4ADE-AB0F-221AC7FA5607}" type="presParOf" srcId="{8FAEB48B-8290-416E-B6A1-DEA7B096A9D6}" destId="{8E8E70A0-10A5-4291-9F5B-7C3DA4EB773D}" srcOrd="1" destOrd="0" presId="urn:microsoft.com/office/officeart/2016/7/layout/BasicLinearProcessNumbered"/>
    <dgm:cxn modelId="{F80D1B25-43CE-4892-A0B7-5AF823BD8C2B}" type="presParOf" srcId="{8FAEB48B-8290-416E-B6A1-DEA7B096A9D6}" destId="{83E93E52-F15E-4AB7-96DB-904C6CF5616E}" srcOrd="2" destOrd="0" presId="urn:microsoft.com/office/officeart/2016/7/layout/BasicLinearProcessNumbered"/>
    <dgm:cxn modelId="{3ABED888-FF49-4677-AA71-4E01688B67B5}" type="presParOf" srcId="{8FAEB48B-8290-416E-B6A1-DEA7B096A9D6}" destId="{2D1F9F45-A1B2-4F5F-A8FF-1801A015856B}" srcOrd="3" destOrd="0" presId="urn:microsoft.com/office/officeart/2016/7/layout/BasicLinearProcessNumbered"/>
    <dgm:cxn modelId="{38D7464F-E090-4472-B108-0592583EB62E}" type="presParOf" srcId="{EE8DACDC-3848-4767-88E1-945053294532}" destId="{BC90A6DF-752C-42C1-A40F-1987E0B4684F}" srcOrd="5" destOrd="0" presId="urn:microsoft.com/office/officeart/2016/7/layout/BasicLinearProcessNumbered"/>
    <dgm:cxn modelId="{95789D7F-209E-40F0-AF5E-0BC5CF664B33}" type="presParOf" srcId="{EE8DACDC-3848-4767-88E1-945053294532}" destId="{D0CB02D1-E834-4A12-B119-B3B0CBDD229D}" srcOrd="6" destOrd="0" presId="urn:microsoft.com/office/officeart/2016/7/layout/BasicLinearProcessNumbered"/>
    <dgm:cxn modelId="{7117E520-3DD7-4BCE-A125-43E9810C5802}" type="presParOf" srcId="{D0CB02D1-E834-4A12-B119-B3B0CBDD229D}" destId="{B1F68801-1A63-4970-8539-B32B2E10655E}" srcOrd="0" destOrd="0" presId="urn:microsoft.com/office/officeart/2016/7/layout/BasicLinearProcessNumbered"/>
    <dgm:cxn modelId="{63A93D97-B03A-48F8-8465-62D7D271E75B}" type="presParOf" srcId="{D0CB02D1-E834-4A12-B119-B3B0CBDD229D}" destId="{B6BC73A8-D2B7-48C1-BA7F-57E52F785F28}" srcOrd="1" destOrd="0" presId="urn:microsoft.com/office/officeart/2016/7/layout/BasicLinearProcessNumbered"/>
    <dgm:cxn modelId="{C3DB59F0-3985-49D3-A31E-467E4CD7BB17}" type="presParOf" srcId="{D0CB02D1-E834-4A12-B119-B3B0CBDD229D}" destId="{6BF7915D-7983-4ACB-B210-03A55601A962}" srcOrd="2" destOrd="0" presId="urn:microsoft.com/office/officeart/2016/7/layout/BasicLinearProcessNumbered"/>
    <dgm:cxn modelId="{B3167A7D-2B54-4628-8DA6-B429FE51602F}" type="presParOf" srcId="{D0CB02D1-E834-4A12-B119-B3B0CBDD229D}" destId="{9F07DAC8-BC5D-49A2-8A92-F7E2703521B0}"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3EFD8F-511D-4384-8AC9-A3369341D6F0}" type="doc">
      <dgm:prSet loTypeId="urn:microsoft.com/office/officeart/2008/layout/LinedList" loCatId="list" qsTypeId="urn:microsoft.com/office/officeart/2005/8/quickstyle/simple1#33" qsCatId="simple" csTypeId="urn:microsoft.com/office/officeart/2005/8/colors/accent1_2#34" csCatId="accent1" phldr="1"/>
      <dgm:spPr/>
      <dgm:t>
        <a:bodyPr/>
        <a:lstStyle/>
        <a:p>
          <a:endParaRPr lang="en-US"/>
        </a:p>
      </dgm:t>
    </dgm:pt>
    <dgm:pt modelId="{D6FB161E-C6DD-4F2B-B133-02844474E428}">
      <dgm:prSet/>
      <dgm:spPr/>
      <dgm:t>
        <a:bodyPr/>
        <a:lstStyle/>
        <a:p>
          <a:r>
            <a:rPr lang="en-CA" dirty="0"/>
            <a:t>Welcome new co-chair Melanie Santiago</a:t>
          </a:r>
        </a:p>
        <a:p>
          <a:endParaRPr lang="en-US" dirty="0"/>
        </a:p>
      </dgm:t>
    </dgm:pt>
    <dgm:pt modelId="{3191C0ED-7F13-4D20-A8F9-42C5EAA39472}" type="parTrans" cxnId="{109AAF46-C796-45CA-B0BE-198781F3E7D7}">
      <dgm:prSet/>
      <dgm:spPr/>
      <dgm:t>
        <a:bodyPr/>
        <a:lstStyle/>
        <a:p>
          <a:endParaRPr lang="en-US"/>
        </a:p>
      </dgm:t>
    </dgm:pt>
    <dgm:pt modelId="{20618661-BE9F-402B-9002-04FD63EA2D72}" type="sibTrans" cxnId="{109AAF46-C796-45CA-B0BE-198781F3E7D7}">
      <dgm:prSet/>
      <dgm:spPr/>
      <dgm:t>
        <a:bodyPr/>
        <a:lstStyle/>
        <a:p>
          <a:endParaRPr lang="en-US"/>
        </a:p>
      </dgm:t>
    </dgm:pt>
    <dgm:pt modelId="{1F809F41-B778-4F89-8C72-4411E02AB114}">
      <dgm:prSet/>
      <dgm:spPr/>
      <dgm:t>
        <a:bodyPr/>
        <a:lstStyle/>
        <a:p>
          <a:r>
            <a:rPr lang="en-CA" dirty="0"/>
            <a:t>Welcome new Voorburg Bureau members ‘’host country’’.</a:t>
          </a:r>
          <a:endParaRPr lang="en-US" dirty="0"/>
        </a:p>
      </dgm:t>
    </dgm:pt>
    <dgm:pt modelId="{989AE5C8-14C9-4F03-BC22-FED218EC4911}" type="parTrans" cxnId="{61B3518B-20A5-4704-90E9-31699B8BE3B7}">
      <dgm:prSet/>
      <dgm:spPr/>
      <dgm:t>
        <a:bodyPr/>
        <a:lstStyle/>
        <a:p>
          <a:endParaRPr lang="en-US"/>
        </a:p>
      </dgm:t>
    </dgm:pt>
    <dgm:pt modelId="{F695CDE4-6525-4D00-9A80-E257BD799C00}" type="sibTrans" cxnId="{61B3518B-20A5-4704-90E9-31699B8BE3B7}">
      <dgm:prSet/>
      <dgm:spPr/>
      <dgm:t>
        <a:bodyPr/>
        <a:lstStyle/>
        <a:p>
          <a:endParaRPr lang="en-US"/>
        </a:p>
      </dgm:t>
    </dgm:pt>
    <dgm:pt modelId="{BF56D067-DD9C-435C-99C2-811EA5DD4C12}">
      <dgm:prSet phldrT="[Text]"/>
      <dgm:spPr/>
      <dgm:t>
        <a:bodyPr/>
        <a:lstStyle/>
        <a:p>
          <a:r>
            <a:rPr lang="en-US" dirty="0"/>
            <a:t>Thank you Ariel!</a:t>
          </a:r>
          <a:endParaRPr lang="en-CA" dirty="0"/>
        </a:p>
      </dgm:t>
    </dgm:pt>
    <dgm:pt modelId="{6DA870B8-B047-4316-A46D-AFABB4CCFE19}" type="parTrans" cxnId="{A6BE2236-18E3-4820-A37E-6A9DF03B576D}">
      <dgm:prSet/>
      <dgm:spPr/>
      <dgm:t>
        <a:bodyPr/>
        <a:lstStyle/>
        <a:p>
          <a:endParaRPr lang="en-CA"/>
        </a:p>
      </dgm:t>
    </dgm:pt>
    <dgm:pt modelId="{4B09DB21-F75B-4289-8DC8-7FF832AA7B9A}" type="sibTrans" cxnId="{A6BE2236-18E3-4820-A37E-6A9DF03B576D}">
      <dgm:prSet/>
      <dgm:spPr/>
      <dgm:t>
        <a:bodyPr/>
        <a:lstStyle/>
        <a:p>
          <a:endParaRPr lang="en-CA"/>
        </a:p>
      </dgm:t>
    </dgm:pt>
    <dgm:pt modelId="{5F0374E7-0DC9-49FA-80D3-2EFD6FBFE7BD}" type="pres">
      <dgm:prSet presAssocID="{3B3EFD8F-511D-4384-8AC9-A3369341D6F0}" presName="vert0" presStyleCnt="0">
        <dgm:presLayoutVars>
          <dgm:dir/>
          <dgm:animOne val="branch"/>
          <dgm:animLvl val="lvl"/>
        </dgm:presLayoutVars>
      </dgm:prSet>
      <dgm:spPr/>
    </dgm:pt>
    <dgm:pt modelId="{E488194B-A479-4BB3-B650-6F7FAB5281F7}" type="pres">
      <dgm:prSet presAssocID="{D6FB161E-C6DD-4F2B-B133-02844474E428}" presName="thickLine" presStyleLbl="alignNode1" presStyleIdx="0" presStyleCnt="3"/>
      <dgm:spPr/>
    </dgm:pt>
    <dgm:pt modelId="{A4C39F51-7258-4238-BDB0-5ABDFE667787}" type="pres">
      <dgm:prSet presAssocID="{D6FB161E-C6DD-4F2B-B133-02844474E428}" presName="horz1" presStyleCnt="0"/>
      <dgm:spPr/>
    </dgm:pt>
    <dgm:pt modelId="{F5F8CFEB-5370-474A-87FF-D60A1E9C22E0}" type="pres">
      <dgm:prSet presAssocID="{D6FB161E-C6DD-4F2B-B133-02844474E428}" presName="tx1" presStyleLbl="revTx" presStyleIdx="0" presStyleCnt="3"/>
      <dgm:spPr/>
    </dgm:pt>
    <dgm:pt modelId="{F11D08EA-2531-431A-83A2-F607E004CEC9}" type="pres">
      <dgm:prSet presAssocID="{D6FB161E-C6DD-4F2B-B133-02844474E428}" presName="vert1" presStyleCnt="0"/>
      <dgm:spPr/>
    </dgm:pt>
    <dgm:pt modelId="{A7A44F16-5609-4996-AB89-D626B021451F}" type="pres">
      <dgm:prSet presAssocID="{BF56D067-DD9C-435C-99C2-811EA5DD4C12}" presName="thickLine" presStyleLbl="alignNode1" presStyleIdx="1" presStyleCnt="3"/>
      <dgm:spPr/>
    </dgm:pt>
    <dgm:pt modelId="{7D59D96A-A779-4196-B9FC-41DE5820FB8D}" type="pres">
      <dgm:prSet presAssocID="{BF56D067-DD9C-435C-99C2-811EA5DD4C12}" presName="horz1" presStyleCnt="0"/>
      <dgm:spPr/>
    </dgm:pt>
    <dgm:pt modelId="{F7EB8E79-961C-4199-9198-F04790D50655}" type="pres">
      <dgm:prSet presAssocID="{BF56D067-DD9C-435C-99C2-811EA5DD4C12}" presName="tx1" presStyleLbl="revTx" presStyleIdx="1" presStyleCnt="3"/>
      <dgm:spPr/>
    </dgm:pt>
    <dgm:pt modelId="{612A466C-9BCF-4BAE-B944-66FD05DC19D7}" type="pres">
      <dgm:prSet presAssocID="{BF56D067-DD9C-435C-99C2-811EA5DD4C12}" presName="vert1" presStyleCnt="0"/>
      <dgm:spPr/>
    </dgm:pt>
    <dgm:pt modelId="{422D20EB-9274-4601-8EC9-3A84DC9B8AD6}" type="pres">
      <dgm:prSet presAssocID="{1F809F41-B778-4F89-8C72-4411E02AB114}" presName="thickLine" presStyleLbl="alignNode1" presStyleIdx="2" presStyleCnt="3"/>
      <dgm:spPr/>
    </dgm:pt>
    <dgm:pt modelId="{9E8C7CFB-E2E4-4F7B-A223-F3668F4E59DC}" type="pres">
      <dgm:prSet presAssocID="{1F809F41-B778-4F89-8C72-4411E02AB114}" presName="horz1" presStyleCnt="0"/>
      <dgm:spPr/>
    </dgm:pt>
    <dgm:pt modelId="{E8BB172A-CE40-46FE-910C-6F2DD40C916D}" type="pres">
      <dgm:prSet presAssocID="{1F809F41-B778-4F89-8C72-4411E02AB114}" presName="tx1" presStyleLbl="revTx" presStyleIdx="2" presStyleCnt="3"/>
      <dgm:spPr/>
    </dgm:pt>
    <dgm:pt modelId="{BBA18423-299D-48AE-942F-BADF4DDC6729}" type="pres">
      <dgm:prSet presAssocID="{1F809F41-B778-4F89-8C72-4411E02AB114}" presName="vert1" presStyleCnt="0"/>
      <dgm:spPr/>
    </dgm:pt>
  </dgm:ptLst>
  <dgm:cxnLst>
    <dgm:cxn modelId="{4A20A20B-9572-41EF-972B-9EE70ACC3303}" type="presOf" srcId="{D6FB161E-C6DD-4F2B-B133-02844474E428}" destId="{F5F8CFEB-5370-474A-87FF-D60A1E9C22E0}" srcOrd="0" destOrd="0" presId="urn:microsoft.com/office/officeart/2008/layout/LinedList"/>
    <dgm:cxn modelId="{A6BE2236-18E3-4820-A37E-6A9DF03B576D}" srcId="{3B3EFD8F-511D-4384-8AC9-A3369341D6F0}" destId="{BF56D067-DD9C-435C-99C2-811EA5DD4C12}" srcOrd="1" destOrd="0" parTransId="{6DA870B8-B047-4316-A46D-AFABB4CCFE19}" sibTransId="{4B09DB21-F75B-4289-8DC8-7FF832AA7B9A}"/>
    <dgm:cxn modelId="{109AAF46-C796-45CA-B0BE-198781F3E7D7}" srcId="{3B3EFD8F-511D-4384-8AC9-A3369341D6F0}" destId="{D6FB161E-C6DD-4F2B-B133-02844474E428}" srcOrd="0" destOrd="0" parTransId="{3191C0ED-7F13-4D20-A8F9-42C5EAA39472}" sibTransId="{20618661-BE9F-402B-9002-04FD63EA2D72}"/>
    <dgm:cxn modelId="{D8D09356-F708-48E9-A66E-2F77395AF95C}" type="presOf" srcId="{3B3EFD8F-511D-4384-8AC9-A3369341D6F0}" destId="{5F0374E7-0DC9-49FA-80D3-2EFD6FBFE7BD}" srcOrd="0" destOrd="0" presId="urn:microsoft.com/office/officeart/2008/layout/LinedList"/>
    <dgm:cxn modelId="{61B3518B-20A5-4704-90E9-31699B8BE3B7}" srcId="{3B3EFD8F-511D-4384-8AC9-A3369341D6F0}" destId="{1F809F41-B778-4F89-8C72-4411E02AB114}" srcOrd="2" destOrd="0" parTransId="{989AE5C8-14C9-4F03-BC22-FED218EC4911}" sibTransId="{F695CDE4-6525-4D00-9A80-E257BD799C00}"/>
    <dgm:cxn modelId="{9BE16BE2-4085-4A31-88FE-705D7DDEBFFF}" type="presOf" srcId="{BF56D067-DD9C-435C-99C2-811EA5DD4C12}" destId="{F7EB8E79-961C-4199-9198-F04790D50655}" srcOrd="0" destOrd="0" presId="urn:microsoft.com/office/officeart/2008/layout/LinedList"/>
    <dgm:cxn modelId="{18E869EC-A520-4504-8428-81DCE00FC4F4}" type="presOf" srcId="{1F809F41-B778-4F89-8C72-4411E02AB114}" destId="{E8BB172A-CE40-46FE-910C-6F2DD40C916D}" srcOrd="0" destOrd="0" presId="urn:microsoft.com/office/officeart/2008/layout/LinedList"/>
    <dgm:cxn modelId="{92F0B2D6-C87C-46C5-81C4-7411FCBA5B84}" type="presParOf" srcId="{5F0374E7-0DC9-49FA-80D3-2EFD6FBFE7BD}" destId="{E488194B-A479-4BB3-B650-6F7FAB5281F7}" srcOrd="0" destOrd="0" presId="urn:microsoft.com/office/officeart/2008/layout/LinedList"/>
    <dgm:cxn modelId="{99F9746D-DAE8-4C35-B6FA-94768C461404}" type="presParOf" srcId="{5F0374E7-0DC9-49FA-80D3-2EFD6FBFE7BD}" destId="{A4C39F51-7258-4238-BDB0-5ABDFE667787}" srcOrd="1" destOrd="0" presId="urn:microsoft.com/office/officeart/2008/layout/LinedList"/>
    <dgm:cxn modelId="{FAF3298F-CA30-4306-A049-B4CE8975DD81}" type="presParOf" srcId="{A4C39F51-7258-4238-BDB0-5ABDFE667787}" destId="{F5F8CFEB-5370-474A-87FF-D60A1E9C22E0}" srcOrd="0" destOrd="0" presId="urn:microsoft.com/office/officeart/2008/layout/LinedList"/>
    <dgm:cxn modelId="{7616E405-E914-490C-85A0-A24C9E855895}" type="presParOf" srcId="{A4C39F51-7258-4238-BDB0-5ABDFE667787}" destId="{F11D08EA-2531-431A-83A2-F607E004CEC9}" srcOrd="1" destOrd="0" presId="urn:microsoft.com/office/officeart/2008/layout/LinedList"/>
    <dgm:cxn modelId="{E568CA9B-C07C-4E69-9E54-CB995007EDF3}" type="presParOf" srcId="{5F0374E7-0DC9-49FA-80D3-2EFD6FBFE7BD}" destId="{A7A44F16-5609-4996-AB89-D626B021451F}" srcOrd="2" destOrd="0" presId="urn:microsoft.com/office/officeart/2008/layout/LinedList"/>
    <dgm:cxn modelId="{C4456AD2-E7DE-4AED-A65C-F6253752D3F1}" type="presParOf" srcId="{5F0374E7-0DC9-49FA-80D3-2EFD6FBFE7BD}" destId="{7D59D96A-A779-4196-B9FC-41DE5820FB8D}" srcOrd="3" destOrd="0" presId="urn:microsoft.com/office/officeart/2008/layout/LinedList"/>
    <dgm:cxn modelId="{28491FAD-527D-4DE5-B406-729F1FE75520}" type="presParOf" srcId="{7D59D96A-A779-4196-B9FC-41DE5820FB8D}" destId="{F7EB8E79-961C-4199-9198-F04790D50655}" srcOrd="0" destOrd="0" presId="urn:microsoft.com/office/officeart/2008/layout/LinedList"/>
    <dgm:cxn modelId="{5E70179B-41BA-455C-B948-74A7F2378AE6}" type="presParOf" srcId="{7D59D96A-A779-4196-B9FC-41DE5820FB8D}" destId="{612A466C-9BCF-4BAE-B944-66FD05DC19D7}" srcOrd="1" destOrd="0" presId="urn:microsoft.com/office/officeart/2008/layout/LinedList"/>
    <dgm:cxn modelId="{C7AF50E2-D189-4194-B8EB-1A0DBC8781CA}" type="presParOf" srcId="{5F0374E7-0DC9-49FA-80D3-2EFD6FBFE7BD}" destId="{422D20EB-9274-4601-8EC9-3A84DC9B8AD6}" srcOrd="4" destOrd="0" presId="urn:microsoft.com/office/officeart/2008/layout/LinedList"/>
    <dgm:cxn modelId="{1E620B55-F2F3-42BE-B733-038B0637FC09}" type="presParOf" srcId="{5F0374E7-0DC9-49FA-80D3-2EFD6FBFE7BD}" destId="{9E8C7CFB-E2E4-4F7B-A223-F3668F4E59DC}" srcOrd="5" destOrd="0" presId="urn:microsoft.com/office/officeart/2008/layout/LinedList"/>
    <dgm:cxn modelId="{28B7EA64-27E7-4F7E-B3D9-41666E991058}" type="presParOf" srcId="{9E8C7CFB-E2E4-4F7B-A223-F3668F4E59DC}" destId="{E8BB172A-CE40-46FE-910C-6F2DD40C916D}" srcOrd="0" destOrd="0" presId="urn:microsoft.com/office/officeart/2008/layout/LinedList"/>
    <dgm:cxn modelId="{4C68B32C-CF07-4463-AF62-CA87099BBF8F}" type="presParOf" srcId="{9E8C7CFB-E2E4-4F7B-A223-F3668F4E59DC}" destId="{BBA18423-299D-48AE-942F-BADF4DDC672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BE014-BE8A-4DCF-B5D9-14675A76AEC4}">
      <dsp:nvSpPr>
        <dsp:cNvPr id="0" name=""/>
        <dsp:cNvSpPr/>
      </dsp:nvSpPr>
      <dsp:spPr>
        <a:xfrm>
          <a:off x="3080" y="622786"/>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CA" sz="1900" kern="1200"/>
            <a:t>All delegates will be emailed a link to a secure website after the meeting</a:t>
          </a:r>
          <a:endParaRPr lang="en-US" sz="1900" kern="1200"/>
        </a:p>
      </dsp:txBody>
      <dsp:txXfrm>
        <a:off x="3080" y="1923023"/>
        <a:ext cx="2444055" cy="2053006"/>
      </dsp:txXfrm>
    </dsp:sp>
    <dsp:sp modelId="{973518D1-99B8-4712-89A0-217E77DA6FC8}">
      <dsp:nvSpPr>
        <dsp:cNvPr id="0" name=""/>
        <dsp:cNvSpPr/>
      </dsp:nvSpPr>
      <dsp:spPr>
        <a:xfrm>
          <a:off x="711856" y="964953"/>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1115281"/>
        <a:ext cx="725847" cy="725847"/>
      </dsp:txXfrm>
    </dsp:sp>
    <dsp:sp modelId="{458E0E42-B51F-4F41-B73E-B36452155399}">
      <dsp:nvSpPr>
        <dsp:cNvPr id="0" name=""/>
        <dsp:cNvSpPr/>
      </dsp:nvSpPr>
      <dsp:spPr>
        <a:xfrm>
          <a:off x="3080" y="4044391"/>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FE08DB-C992-49AD-9ECC-235309E2967C}">
      <dsp:nvSpPr>
        <dsp:cNvPr id="0" name=""/>
        <dsp:cNvSpPr/>
      </dsp:nvSpPr>
      <dsp:spPr>
        <a:xfrm>
          <a:off x="2691541" y="622786"/>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CA" sz="1900" kern="1200"/>
            <a:t>Complete the short survey within one week of the meeting</a:t>
          </a:r>
          <a:endParaRPr lang="en-US" sz="1900" kern="1200"/>
        </a:p>
      </dsp:txBody>
      <dsp:txXfrm>
        <a:off x="2691541" y="1923023"/>
        <a:ext cx="2444055" cy="2053006"/>
      </dsp:txXfrm>
    </dsp:sp>
    <dsp:sp modelId="{E968015C-9E87-4F27-B4B6-4DB5945412AA}">
      <dsp:nvSpPr>
        <dsp:cNvPr id="0" name=""/>
        <dsp:cNvSpPr/>
      </dsp:nvSpPr>
      <dsp:spPr>
        <a:xfrm>
          <a:off x="3400317" y="964953"/>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1115281"/>
        <a:ext cx="725847" cy="725847"/>
      </dsp:txXfrm>
    </dsp:sp>
    <dsp:sp modelId="{40206B57-BC03-4E5C-AC6C-FA274DBB0BCD}">
      <dsp:nvSpPr>
        <dsp:cNvPr id="0" name=""/>
        <dsp:cNvSpPr/>
      </dsp:nvSpPr>
      <dsp:spPr>
        <a:xfrm>
          <a:off x="2691541" y="4044391"/>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9EEA62-79E5-4557-93B8-5C9830CFD8EE}">
      <dsp:nvSpPr>
        <dsp:cNvPr id="0" name=""/>
        <dsp:cNvSpPr/>
      </dsp:nvSpPr>
      <dsp:spPr>
        <a:xfrm>
          <a:off x="5380002" y="622786"/>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CA" sz="1900" kern="1200" dirty="0"/>
            <a:t>Mexico will compile the results and they will be used to make improvements to future meetings</a:t>
          </a:r>
          <a:endParaRPr lang="en-US" sz="1900" kern="1200" dirty="0"/>
        </a:p>
      </dsp:txBody>
      <dsp:txXfrm>
        <a:off x="5380002" y="1923023"/>
        <a:ext cx="2444055" cy="2053006"/>
      </dsp:txXfrm>
    </dsp:sp>
    <dsp:sp modelId="{8E8E70A0-10A5-4291-9F5B-7C3DA4EB773D}">
      <dsp:nvSpPr>
        <dsp:cNvPr id="0" name=""/>
        <dsp:cNvSpPr/>
      </dsp:nvSpPr>
      <dsp:spPr>
        <a:xfrm>
          <a:off x="6088778" y="964953"/>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1115281"/>
        <a:ext cx="725847" cy="725847"/>
      </dsp:txXfrm>
    </dsp:sp>
    <dsp:sp modelId="{83E93E52-F15E-4AB7-96DB-904C6CF5616E}">
      <dsp:nvSpPr>
        <dsp:cNvPr id="0" name=""/>
        <dsp:cNvSpPr/>
      </dsp:nvSpPr>
      <dsp:spPr>
        <a:xfrm>
          <a:off x="5380002" y="4044391"/>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68801-1A63-4970-8539-B32B2E10655E}">
      <dsp:nvSpPr>
        <dsp:cNvPr id="0" name=""/>
        <dsp:cNvSpPr/>
      </dsp:nvSpPr>
      <dsp:spPr>
        <a:xfrm>
          <a:off x="8068463" y="622786"/>
          <a:ext cx="2444055" cy="342167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CA" sz="1900" kern="1200"/>
            <a:t>Thank you to Ariel, Luis, and the entire team at INEGI for organizing this. </a:t>
          </a:r>
          <a:r>
            <a:rPr lang="en-CA" sz="1900" kern="1200">
              <a:sym typeface="Wingdings" panose="05000000000000000000" pitchFamily="2" charset="2"/>
            </a:rPr>
            <a:t></a:t>
          </a:r>
          <a:endParaRPr lang="en-US" sz="1900" kern="1200"/>
        </a:p>
      </dsp:txBody>
      <dsp:txXfrm>
        <a:off x="8068463" y="1923023"/>
        <a:ext cx="2444055" cy="2053006"/>
      </dsp:txXfrm>
    </dsp:sp>
    <dsp:sp modelId="{B6BC73A8-D2B7-48C1-BA7F-57E52F785F28}">
      <dsp:nvSpPr>
        <dsp:cNvPr id="0" name=""/>
        <dsp:cNvSpPr/>
      </dsp:nvSpPr>
      <dsp:spPr>
        <a:xfrm>
          <a:off x="8777239" y="964953"/>
          <a:ext cx="1026503" cy="10265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1115281"/>
        <a:ext cx="725847" cy="725847"/>
      </dsp:txXfrm>
    </dsp:sp>
    <dsp:sp modelId="{6BF7915D-7983-4ACB-B210-03A55601A962}">
      <dsp:nvSpPr>
        <dsp:cNvPr id="0" name=""/>
        <dsp:cNvSpPr/>
      </dsp:nvSpPr>
      <dsp:spPr>
        <a:xfrm>
          <a:off x="8068463" y="4044391"/>
          <a:ext cx="244405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8194B-A479-4BB3-B650-6F7FAB5281F7}">
      <dsp:nvSpPr>
        <dsp:cNvPr id="0" name=""/>
        <dsp:cNvSpPr/>
      </dsp:nvSpPr>
      <dsp:spPr>
        <a:xfrm>
          <a:off x="0" y="1935"/>
          <a:ext cx="8414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F8CFEB-5370-474A-87FF-D60A1E9C22E0}">
      <dsp:nvSpPr>
        <dsp:cNvPr id="0" name=""/>
        <dsp:cNvSpPr/>
      </dsp:nvSpPr>
      <dsp:spPr>
        <a:xfrm>
          <a:off x="0" y="1935"/>
          <a:ext cx="8414600" cy="1319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CA" sz="3200" kern="1200" dirty="0"/>
            <a:t>Welcome new co-chair Melanie Santiago</a:t>
          </a:r>
        </a:p>
        <a:p>
          <a:pPr marL="0" lvl="0" indent="0" algn="l" defTabSz="1422400">
            <a:lnSpc>
              <a:spcPct val="90000"/>
            </a:lnSpc>
            <a:spcBef>
              <a:spcPct val="0"/>
            </a:spcBef>
            <a:spcAft>
              <a:spcPct val="35000"/>
            </a:spcAft>
            <a:buNone/>
          </a:pPr>
          <a:endParaRPr lang="en-US" sz="3200" kern="1200" dirty="0"/>
        </a:p>
      </dsp:txBody>
      <dsp:txXfrm>
        <a:off x="0" y="1935"/>
        <a:ext cx="8414600" cy="1319819"/>
      </dsp:txXfrm>
    </dsp:sp>
    <dsp:sp modelId="{A7A44F16-5609-4996-AB89-D626B021451F}">
      <dsp:nvSpPr>
        <dsp:cNvPr id="0" name=""/>
        <dsp:cNvSpPr/>
      </dsp:nvSpPr>
      <dsp:spPr>
        <a:xfrm>
          <a:off x="0" y="1321755"/>
          <a:ext cx="8414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EB8E79-961C-4199-9198-F04790D50655}">
      <dsp:nvSpPr>
        <dsp:cNvPr id="0" name=""/>
        <dsp:cNvSpPr/>
      </dsp:nvSpPr>
      <dsp:spPr>
        <a:xfrm>
          <a:off x="0" y="1321755"/>
          <a:ext cx="8414600" cy="1319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Thank you Ariel!</a:t>
          </a:r>
          <a:endParaRPr lang="en-CA" sz="3200" kern="1200" dirty="0"/>
        </a:p>
      </dsp:txBody>
      <dsp:txXfrm>
        <a:off x="0" y="1321755"/>
        <a:ext cx="8414600" cy="1319819"/>
      </dsp:txXfrm>
    </dsp:sp>
    <dsp:sp modelId="{422D20EB-9274-4601-8EC9-3A84DC9B8AD6}">
      <dsp:nvSpPr>
        <dsp:cNvPr id="0" name=""/>
        <dsp:cNvSpPr/>
      </dsp:nvSpPr>
      <dsp:spPr>
        <a:xfrm>
          <a:off x="0" y="2641574"/>
          <a:ext cx="8414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B172A-CE40-46FE-910C-6F2DD40C916D}">
      <dsp:nvSpPr>
        <dsp:cNvPr id="0" name=""/>
        <dsp:cNvSpPr/>
      </dsp:nvSpPr>
      <dsp:spPr>
        <a:xfrm>
          <a:off x="0" y="2641574"/>
          <a:ext cx="8414600" cy="1319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CA" sz="3200" kern="1200" dirty="0"/>
            <a:t>Welcome new Voorburg Bureau members ‘’host country’’.</a:t>
          </a:r>
          <a:endParaRPr lang="en-US" sz="3200" kern="1200" dirty="0"/>
        </a:p>
      </dsp:txBody>
      <dsp:txXfrm>
        <a:off x="0" y="2641574"/>
        <a:ext cx="8414600" cy="1319819"/>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DACB7A6-9B0C-4B74-AB5C-B1A83B372FC8}" type="datetimeFigureOut">
              <a:rPr lang="it-IT"/>
              <a:pPr>
                <a:defRPr/>
              </a:pPr>
              <a:t>27/09/2026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F49D8A0-DDEE-4AA1-A021-0A95B5D8DF90}" type="slidenum">
              <a:rPr lang="it-IT" altLang="en-US"/>
              <a:pPr/>
              <a:t>‹#›</a:t>
            </a:fld>
            <a:endParaRPr lang="it-IT" altLang="en-US"/>
          </a:p>
        </p:txBody>
      </p:sp>
    </p:spTree>
    <p:extLst>
      <p:ext uri="{BB962C8B-B14F-4D97-AF65-F5344CB8AC3E}">
        <p14:creationId xmlns:p14="http://schemas.microsoft.com/office/powerpoint/2010/main" val="10914684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74BC9E6-2D3D-402E-9E2D-9EF7EC1BC682}" type="slidenum">
              <a:rPr lang="it-IT" altLang="it-IT">
                <a:latin typeface="Arial" panose="020B0604020202020204" pitchFamily="34" charset="0"/>
                <a:ea typeface="ＭＳ Ｐゴシック" panose="020B0600070205080204" pitchFamily="34" charset="-128"/>
              </a:rPr>
              <a:pPr/>
              <a:t>0</a:t>
            </a:fld>
            <a:endParaRPr lang="it-IT" altLang="it-IT">
              <a:latin typeface="Arial" panose="020B0604020202020204" pitchFamily="34" charset="0"/>
              <a:ea typeface="ＭＳ Ｐゴシック" panose="020B0600070205080204" pitchFamily="34" charset="-128"/>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it-IT">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1431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fld id="{32172F3F-8A1E-488A-AC6D-8E097F26AE01}" type="datetime1">
              <a:rPr lang="it-IT"/>
              <a:pPr>
                <a:defRPr/>
              </a:pPr>
              <a:t>27/09/2026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C8EFCAB2-39AF-4EB7-BEB4-E8299C72DF87}" type="slidenum">
              <a:rPr lang="it-IT" altLang="en-US"/>
              <a:pPr/>
              <a:t>‹#›</a:t>
            </a:fld>
            <a:endParaRPr lang="it-IT" altLang="en-US"/>
          </a:p>
        </p:txBody>
      </p:sp>
    </p:spTree>
    <p:extLst>
      <p:ext uri="{BB962C8B-B14F-4D97-AF65-F5344CB8AC3E}">
        <p14:creationId xmlns:p14="http://schemas.microsoft.com/office/powerpoint/2010/main" val="1886371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5" name="Immagine 16"/>
          <p:cNvPicPr>
            <a:picLocks noChangeAspect="1"/>
          </p:cNvPicPr>
          <p:nvPr userDrawn="1"/>
        </p:nvPicPr>
        <p:blipFill>
          <a:blip r:embed="rId2">
            <a:extLst>
              <a:ext uri="{28A0092B-C50C-407E-A947-70E740481C1C}">
                <a14:useLocalDpi xmlns:a14="http://schemas.microsoft.com/office/drawing/2010/main" val="0"/>
              </a:ext>
            </a:extLst>
          </a:blip>
          <a:srcRect b="23131"/>
          <a:stretch>
            <a:fillRect/>
          </a:stretch>
        </p:blipFill>
        <p:spPr bwMode="auto">
          <a:xfrm>
            <a:off x="0" y="4905375"/>
            <a:ext cx="121920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a:spLocks noChangeArrowheads="1"/>
          </p:cNvSpPr>
          <p:nvPr userDrawn="1"/>
        </p:nvSpPr>
        <p:spPr bwMode="auto">
          <a:xfrm>
            <a:off x="1328738" y="0"/>
            <a:ext cx="384175" cy="800100"/>
          </a:xfrm>
          <a:prstGeom prst="rect">
            <a:avLst/>
          </a:prstGeom>
          <a:solidFill>
            <a:srgbClr val="C93439"/>
          </a:solidFill>
          <a:ln>
            <a:noFill/>
          </a:ln>
        </p:spPr>
        <p:txBody>
          <a:bodyPr wrap="none"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fontAlgn="auto">
              <a:spcBef>
                <a:spcPts val="800"/>
              </a:spcBef>
              <a:spcAft>
                <a:spcPts val="0"/>
              </a:spcAft>
              <a:defRPr/>
            </a:pPr>
            <a:endParaRPr lang="en-US" altLang="it-IT" sz="3200" dirty="0">
              <a:cs typeface="+mn-cs"/>
            </a:endParaRPr>
          </a:p>
        </p:txBody>
      </p:sp>
      <p:sp>
        <p:nvSpPr>
          <p:cNvPr id="7" name="Rectangle 4"/>
          <p:cNvSpPr>
            <a:spLocks noChangeArrowheads="1"/>
          </p:cNvSpPr>
          <p:nvPr userDrawn="1"/>
        </p:nvSpPr>
        <p:spPr bwMode="auto">
          <a:xfrm>
            <a:off x="1328738" y="6275388"/>
            <a:ext cx="384175" cy="944562"/>
          </a:xfrm>
          <a:prstGeom prst="rect">
            <a:avLst/>
          </a:prstGeom>
          <a:solidFill>
            <a:srgbClr val="C93439"/>
          </a:solidFill>
          <a:ln>
            <a:noFill/>
          </a:ln>
        </p:spPr>
        <p:txBody>
          <a:bodyPr wrap="none"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fontAlgn="auto">
              <a:spcBef>
                <a:spcPts val="800"/>
              </a:spcBef>
              <a:spcAft>
                <a:spcPts val="0"/>
              </a:spcAft>
              <a:defRPr/>
            </a:pPr>
            <a:endParaRPr lang="en-US" altLang="it-IT" sz="3200" dirty="0">
              <a:cs typeface="+mn-cs"/>
            </a:endParaRPr>
          </a:p>
        </p:txBody>
      </p:sp>
      <p:pic>
        <p:nvPicPr>
          <p:cNvPr id="8" name="Immagine 1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0" y="92075"/>
            <a:ext cx="9429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14"/>
          <p:cNvSpPr txBox="1"/>
          <p:nvPr userDrawn="1"/>
        </p:nvSpPr>
        <p:spPr>
          <a:xfrm>
            <a:off x="144463" y="1266825"/>
            <a:ext cx="1184275" cy="647700"/>
          </a:xfrm>
          <a:prstGeom prst="rect">
            <a:avLst/>
          </a:prstGeom>
          <a:noFill/>
        </p:spPr>
        <p:txBody>
          <a:bodyPr lIns="0" tIns="0" rIns="0" bIns="0">
            <a:spAutoFit/>
          </a:bodyPr>
          <a:lstStyle/>
          <a:p>
            <a:pPr fontAlgn="auto">
              <a:spcBef>
                <a:spcPts val="0"/>
              </a:spcBef>
              <a:spcAft>
                <a:spcPts val="0"/>
              </a:spcAft>
              <a:defRPr/>
            </a:pPr>
            <a:r>
              <a:rPr lang="it-IT" sz="1050" b="1" dirty="0">
                <a:solidFill>
                  <a:srgbClr val="C93439"/>
                </a:solidFill>
                <a:latin typeface="Century Gothic" panose="020B0502020202020204" pitchFamily="34" charset="0"/>
                <a:ea typeface="MS PGothic" panose="020B0600070205080204" pitchFamily="34" charset="-128"/>
                <a:cs typeface="+mn-cs"/>
              </a:rPr>
              <a:t>ROME</a:t>
            </a:r>
            <a:r>
              <a:rPr lang="it-IT" sz="1050" dirty="0">
                <a:solidFill>
                  <a:srgbClr val="C93439"/>
                </a:solidFill>
                <a:latin typeface="Century Gothic" panose="020B0502020202020204" pitchFamily="34" charset="0"/>
                <a:ea typeface="MS PGothic" panose="020B0600070205080204" pitchFamily="34" charset="-128"/>
                <a:cs typeface="+mn-cs"/>
              </a:rPr>
              <a:t> </a:t>
            </a:r>
          </a:p>
          <a:p>
            <a:pPr fontAlgn="auto">
              <a:spcBef>
                <a:spcPts val="0"/>
              </a:spcBef>
              <a:spcAft>
                <a:spcPts val="0"/>
              </a:spcAft>
              <a:defRPr/>
            </a:pPr>
            <a:r>
              <a:rPr lang="it-IT" sz="1050" dirty="0">
                <a:solidFill>
                  <a:schemeClr val="tx1">
                    <a:lumMod val="75000"/>
                    <a:lumOff val="25000"/>
                  </a:schemeClr>
                </a:solidFill>
                <a:latin typeface="Century Gothic" panose="020B0502020202020204" pitchFamily="34" charset="0"/>
                <a:ea typeface="MS PGothic" panose="020B0600070205080204" pitchFamily="34" charset="-128"/>
                <a:cs typeface="+mn-cs"/>
              </a:rPr>
              <a:t>24 | 28  </a:t>
            </a:r>
          </a:p>
          <a:p>
            <a:pPr fontAlgn="auto">
              <a:spcBef>
                <a:spcPts val="0"/>
              </a:spcBef>
              <a:spcAft>
                <a:spcPts val="0"/>
              </a:spcAft>
              <a:defRPr/>
            </a:pPr>
            <a:r>
              <a:rPr lang="it-IT" sz="1050" dirty="0">
                <a:solidFill>
                  <a:schemeClr val="tx1">
                    <a:lumMod val="75000"/>
                    <a:lumOff val="25000"/>
                  </a:schemeClr>
                </a:solidFill>
                <a:latin typeface="Century Gothic" panose="020B0502020202020204" pitchFamily="34" charset="0"/>
                <a:ea typeface="MS PGothic" panose="020B0600070205080204" pitchFamily="34" charset="-128"/>
                <a:cs typeface="+mn-cs"/>
              </a:rPr>
              <a:t>SEPTEMBER </a:t>
            </a:r>
          </a:p>
          <a:p>
            <a:pPr fontAlgn="auto">
              <a:spcBef>
                <a:spcPts val="0"/>
              </a:spcBef>
              <a:spcAft>
                <a:spcPts val="0"/>
              </a:spcAft>
              <a:defRPr/>
            </a:pPr>
            <a:r>
              <a:rPr lang="it-IT" sz="1050" b="1" dirty="0">
                <a:solidFill>
                  <a:srgbClr val="C93439"/>
                </a:solidFill>
                <a:latin typeface="Century Gothic" panose="020B0502020202020204" pitchFamily="34" charset="0"/>
                <a:ea typeface="MS PGothic" panose="020B0600070205080204" pitchFamily="34" charset="-128"/>
                <a:cs typeface="+mn-cs"/>
              </a:rPr>
              <a:t>2018</a:t>
            </a:r>
          </a:p>
        </p:txBody>
      </p:sp>
      <p:sp>
        <p:nvSpPr>
          <p:cNvPr id="20" name="Segnaposto contenuto 19"/>
          <p:cNvSpPr>
            <a:spLocks noGrp="1"/>
          </p:cNvSpPr>
          <p:nvPr>
            <p:ph sz="quarter" idx="12"/>
          </p:nvPr>
        </p:nvSpPr>
        <p:spPr>
          <a:xfrm>
            <a:off x="1992313" y="6279361"/>
            <a:ext cx="4631624" cy="189345"/>
          </a:xfrm>
        </p:spPr>
        <p:txBody>
          <a:bodyPr lIns="0" tIns="0" rIns="0" bIns="0">
            <a:normAutofit/>
          </a:bodyPr>
          <a:lstStyle>
            <a:lvl1pPr marL="0" indent="0" algn="l">
              <a:buFontTx/>
              <a:buNone/>
              <a:defRPr sz="1000" b="1" i="0">
                <a:solidFill>
                  <a:srgbClr val="28444E"/>
                </a:solidFill>
                <a:latin typeface="Century Gothic" panose="020B0502020202020204" pitchFamily="34" charset="0"/>
              </a:defRPr>
            </a:lvl1pPr>
          </a:lstStyle>
          <a:p>
            <a:pPr lvl="0"/>
            <a:r>
              <a:rPr lang="en-US" dirty="0"/>
              <a:t>Click to edit Master text styles</a:t>
            </a:r>
          </a:p>
        </p:txBody>
      </p:sp>
      <p:sp>
        <p:nvSpPr>
          <p:cNvPr id="21" name="Segnaposto contenuto 19"/>
          <p:cNvSpPr>
            <a:spLocks noGrp="1"/>
          </p:cNvSpPr>
          <p:nvPr>
            <p:ph sz="quarter" idx="13"/>
          </p:nvPr>
        </p:nvSpPr>
        <p:spPr>
          <a:xfrm>
            <a:off x="1992313" y="6501034"/>
            <a:ext cx="4631624" cy="189345"/>
          </a:xfrm>
        </p:spPr>
        <p:txBody>
          <a:bodyPr lIns="0" tIns="0" rIns="0" bIns="0" anchor="b">
            <a:normAutofit/>
          </a:bodyPr>
          <a:lstStyle>
            <a:lvl1pPr marL="0" indent="0" algn="l">
              <a:buFontTx/>
              <a:buNone/>
              <a:defRPr sz="1000" b="0" i="0">
                <a:solidFill>
                  <a:schemeClr val="tx1">
                    <a:lumMod val="65000"/>
                    <a:lumOff val="35000"/>
                  </a:schemeClr>
                </a:solidFill>
                <a:latin typeface="Century Gothic" panose="020B0502020202020204" pitchFamily="34" charset="0"/>
              </a:defRPr>
            </a:lvl1pPr>
          </a:lstStyle>
          <a:p>
            <a:pPr lvl="0"/>
            <a:r>
              <a:rPr lang="en-US" dirty="0" err="1"/>
              <a:t>Click to edit Master text styles</a:t>
            </a:r>
          </a:p>
        </p:txBody>
      </p:sp>
      <p:sp>
        <p:nvSpPr>
          <p:cNvPr id="9" name="Titolo 8"/>
          <p:cNvSpPr>
            <a:spLocks noGrp="1"/>
          </p:cNvSpPr>
          <p:nvPr>
            <p:ph type="title"/>
          </p:nvPr>
        </p:nvSpPr>
        <p:spPr>
          <a:xfrm>
            <a:off x="1985355" y="40483"/>
            <a:ext cx="9842210" cy="826322"/>
          </a:xfrm>
        </p:spPr>
        <p:txBody>
          <a:bodyPr lIns="0" tIns="0" rIns="0" bIns="0" anchor="b">
            <a:normAutofit/>
          </a:bodyPr>
          <a:lstStyle>
            <a:lvl1pPr>
              <a:defRPr sz="2800" b="1" i="0">
                <a:solidFill>
                  <a:srgbClr val="C93439"/>
                </a:solidFill>
                <a:latin typeface="Century Gothic" panose="020B0502020202020204" pitchFamily="34" charset="0"/>
              </a:defRPr>
            </a:lvl1pPr>
          </a:lstStyle>
          <a:p>
            <a:r>
              <a:rPr lang="it-IT" dirty="0"/>
              <a:t>Fare clic per modificare lo stile del titolo</a:t>
            </a:r>
          </a:p>
        </p:txBody>
      </p:sp>
      <p:sp>
        <p:nvSpPr>
          <p:cNvPr id="11" name="Segnaposto numero diapositiva 5"/>
          <p:cNvSpPr>
            <a:spLocks noGrp="1"/>
          </p:cNvSpPr>
          <p:nvPr>
            <p:ph type="sldNum" sz="quarter" idx="14"/>
          </p:nvPr>
        </p:nvSpPr>
        <p:spPr>
          <a:xfrm>
            <a:off x="1328738" y="6318250"/>
            <a:ext cx="384175" cy="365125"/>
          </a:xfrm>
        </p:spPr>
        <p:txBody>
          <a:bodyPr lIns="0" tIns="0" rIns="0" bIns="0"/>
          <a:lstStyle>
            <a:lvl1pPr algn="ctr">
              <a:defRPr sz="1000" b="1">
                <a:solidFill>
                  <a:schemeClr val="bg1"/>
                </a:solidFill>
                <a:latin typeface="Arial" panose="020B0604020202020204" pitchFamily="34" charset="0"/>
              </a:defRPr>
            </a:lvl1pPr>
          </a:lstStyle>
          <a:p>
            <a:fld id="{6EE85DF7-1FF3-4682-A9D2-96B34C31614A}" type="slidenum">
              <a:rPr lang="it-IT" altLang="en-US"/>
              <a:pPr/>
              <a:t>‹#›</a:t>
            </a:fld>
            <a:endParaRPr lang="it-IT" altLang="en-US"/>
          </a:p>
        </p:txBody>
      </p:sp>
    </p:spTree>
    <p:extLst>
      <p:ext uri="{BB962C8B-B14F-4D97-AF65-F5344CB8AC3E}">
        <p14:creationId xmlns:p14="http://schemas.microsoft.com/office/powerpoint/2010/main" val="389000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fld id="{6A71DA03-7823-4525-9331-BAD31F6AD60E}" type="datetime1">
              <a:rPr lang="it-IT"/>
              <a:pPr>
                <a:defRPr/>
              </a:pPr>
              <a:t>27/09/2026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389B3308-3B7B-4EB1-9030-F57D8682B242}" type="slidenum">
              <a:rPr lang="it-IT" altLang="en-US"/>
              <a:pPr/>
              <a:t>‹#›</a:t>
            </a:fld>
            <a:endParaRPr lang="it-IT" altLang="en-US"/>
          </a:p>
        </p:txBody>
      </p:sp>
    </p:spTree>
    <p:extLst>
      <p:ext uri="{BB962C8B-B14F-4D97-AF65-F5344CB8AC3E}">
        <p14:creationId xmlns:p14="http://schemas.microsoft.com/office/powerpoint/2010/main" val="5582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fld id="{2A48B1F2-5FD1-40A8-BC64-498E6A4BFE3A}" type="datetime1">
              <a:rPr lang="it-IT"/>
              <a:pPr>
                <a:defRPr/>
              </a:pPr>
              <a:t>27/09/2026</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fld id="{292282EF-75F6-48AE-8157-F1218F277DD6}" type="slidenum">
              <a:rPr lang="it-IT" altLang="en-US"/>
              <a:pPr/>
              <a:t>‹#›</a:t>
            </a:fld>
            <a:endParaRPr lang="it-IT" altLang="en-US"/>
          </a:p>
        </p:txBody>
      </p:sp>
    </p:spTree>
    <p:extLst>
      <p:ext uri="{BB962C8B-B14F-4D97-AF65-F5344CB8AC3E}">
        <p14:creationId xmlns:p14="http://schemas.microsoft.com/office/powerpoint/2010/main" val="1707756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fld id="{36511712-DA74-4F8F-BD49-7BC6E2092D5A}" type="datetime1">
              <a:rPr lang="it-IT"/>
              <a:pPr>
                <a:defRPr/>
              </a:pPr>
              <a:t>27/09/2026</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fld id="{F6C863B8-BF46-4C26-9B29-06C7DBE29C41}" type="slidenum">
              <a:rPr lang="it-IT" altLang="en-US"/>
              <a:pPr/>
              <a:t>‹#›</a:t>
            </a:fld>
            <a:endParaRPr lang="it-IT" altLang="en-US"/>
          </a:p>
        </p:txBody>
      </p:sp>
    </p:spTree>
    <p:extLst>
      <p:ext uri="{BB962C8B-B14F-4D97-AF65-F5344CB8AC3E}">
        <p14:creationId xmlns:p14="http://schemas.microsoft.com/office/powerpoint/2010/main" val="661622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3962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CACC2CFD-3198-4495-9807-E6BD45C79D94}" type="datetime1">
              <a:rPr lang="it-IT"/>
              <a:pPr>
                <a:defRPr/>
              </a:pPr>
              <a:t>27/09/2026</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fld id="{27839002-6812-4C72-BDAB-64EBC98F3BCF}" type="slidenum">
              <a:rPr lang="it-IT" altLang="en-US"/>
              <a:pPr/>
              <a:t>‹#›</a:t>
            </a:fld>
            <a:endParaRPr lang="it-IT" altLang="en-US"/>
          </a:p>
        </p:txBody>
      </p:sp>
    </p:spTree>
    <p:extLst>
      <p:ext uri="{BB962C8B-B14F-4D97-AF65-F5344CB8AC3E}">
        <p14:creationId xmlns:p14="http://schemas.microsoft.com/office/powerpoint/2010/main" val="1510513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fld id="{CC7568CE-C687-43DF-B96A-1D2836DEBA7C}" type="datetime1">
              <a:rPr lang="it-IT"/>
              <a:pPr>
                <a:defRPr/>
              </a:pPr>
              <a:t>27/09/2026</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fld id="{D93D0942-CD1E-4DFF-B9B6-2A54DE59DC6E}" type="slidenum">
              <a:rPr lang="it-IT" altLang="en-US"/>
              <a:pPr/>
              <a:t>‹#›</a:t>
            </a:fld>
            <a:endParaRPr lang="it-IT" altLang="en-US"/>
          </a:p>
        </p:txBody>
      </p:sp>
    </p:spTree>
    <p:extLst>
      <p:ext uri="{BB962C8B-B14F-4D97-AF65-F5344CB8AC3E}">
        <p14:creationId xmlns:p14="http://schemas.microsoft.com/office/powerpoint/2010/main" val="3033386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fld id="{55B92EF8-C577-423F-9E84-103D0955B305}" type="datetime1">
              <a:rPr lang="it-IT"/>
              <a:pPr>
                <a:defRPr/>
              </a:pPr>
              <a:t>27/09/2026</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fld id="{34BCB3DF-2D6D-4D06-A493-DD11C58D37F4}" type="slidenum">
              <a:rPr lang="it-IT" altLang="en-US"/>
              <a:pPr/>
              <a:t>‹#›</a:t>
            </a:fld>
            <a:endParaRPr lang="it-IT" altLang="en-US"/>
          </a:p>
        </p:txBody>
      </p:sp>
    </p:spTree>
    <p:extLst>
      <p:ext uri="{BB962C8B-B14F-4D97-AF65-F5344CB8AC3E}">
        <p14:creationId xmlns:p14="http://schemas.microsoft.com/office/powerpoint/2010/main" val="3644415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83E09496-F69B-4220-915C-68F7643AF147}" type="datetime1">
              <a:rPr lang="it-IT"/>
              <a:pPr>
                <a:defRPr/>
              </a:pPr>
              <a:t>27/09/2026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F0B3373D-612E-4087-A452-659EA47381A2}" type="slidenum">
              <a:rPr lang="it-IT" altLang="en-US"/>
              <a:pPr/>
              <a:t>‹#›</a:t>
            </a:fld>
            <a:endParaRPr lang="it-IT" altLang="en-US"/>
          </a:p>
        </p:txBody>
      </p:sp>
    </p:spTree>
    <p:extLst>
      <p:ext uri="{BB962C8B-B14F-4D97-AF65-F5344CB8AC3E}">
        <p14:creationId xmlns:p14="http://schemas.microsoft.com/office/powerpoint/2010/main" val="20065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8308DE45-C2B6-4F83-B733-C56922308603}" type="datetime1">
              <a:rPr lang="it-IT"/>
              <a:pPr>
                <a:defRPr/>
              </a:pPr>
              <a:t>27/09/2026</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fld id="{45627FB4-C290-456D-AFB4-662F7FD4A706}" type="slidenum">
              <a:rPr lang="it-IT" altLang="en-US"/>
              <a:pPr/>
              <a:t>‹#›</a:t>
            </a:fld>
            <a:endParaRPr lang="it-IT" altLang="en-US"/>
          </a:p>
        </p:txBody>
      </p:sp>
    </p:spTree>
    <p:extLst>
      <p:ext uri="{BB962C8B-B14F-4D97-AF65-F5344CB8AC3E}">
        <p14:creationId xmlns:p14="http://schemas.microsoft.com/office/powerpoint/2010/main" val="1244230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434E1A-58AF-4940-9142-FA9768D7381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0AE4CF1-2CF2-4D39-BADB-EA17B0BBA0A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60083CF-E0A3-4C58-BFE3-11E3683F69EC}"/>
              </a:ext>
            </a:extLst>
          </p:cNvPr>
          <p:cNvSpPr>
            <a:spLocks noGrp="1"/>
          </p:cNvSpPr>
          <p:nvPr>
            <p:ph type="dt" sz="half" idx="10"/>
          </p:nvPr>
        </p:nvSpPr>
        <p:spPr/>
        <p:txBody>
          <a:bodyPr/>
          <a:lstStyle/>
          <a:p>
            <a:fld id="{8E1F08F1-97CF-4F56-AAD9-17C8832A8852}" type="datetimeFigureOut">
              <a:rPr lang="nb-NO" smtClean="0"/>
              <a:t>27.09.2026</a:t>
            </a:fld>
            <a:endParaRPr lang="nb-NO"/>
          </a:p>
        </p:txBody>
      </p:sp>
      <p:sp>
        <p:nvSpPr>
          <p:cNvPr id="5" name="Plassholder for bunntekst 4">
            <a:extLst>
              <a:ext uri="{FF2B5EF4-FFF2-40B4-BE49-F238E27FC236}">
                <a16:creationId xmlns:a16="http://schemas.microsoft.com/office/drawing/2014/main" id="{DA48215C-AA60-4A4A-B0E4-F6C435356EA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4DEE386-5F18-483F-9CAA-D436A0181995}"/>
              </a:ext>
            </a:extLst>
          </p:cNvPr>
          <p:cNvSpPr>
            <a:spLocks noGrp="1"/>
          </p:cNvSpPr>
          <p:nvPr>
            <p:ph type="sldNum" sz="quarter" idx="12"/>
          </p:nvPr>
        </p:nvSpPr>
        <p:spPr/>
        <p:txBody>
          <a:bodyPr/>
          <a:lstStyle/>
          <a:p>
            <a:fld id="{FB9CA376-5397-4D15-80FA-E91D184CAC56}" type="slidenum">
              <a:rPr lang="nb-NO" smtClean="0"/>
              <a:t>‹#›</a:t>
            </a:fld>
            <a:endParaRPr lang="nb-NO"/>
          </a:p>
        </p:txBody>
      </p:sp>
    </p:spTree>
    <p:extLst>
      <p:ext uri="{BB962C8B-B14F-4D97-AF65-F5344CB8AC3E}">
        <p14:creationId xmlns:p14="http://schemas.microsoft.com/office/powerpoint/2010/main" val="313029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en-US"/>
              <a:t>Fare clic per modificare lo stile del titolo dello schema</a:t>
            </a:r>
          </a:p>
        </p:txBody>
      </p:sp>
      <p:sp>
        <p:nvSpPr>
          <p:cNvPr id="1027" name="Segnaposto tes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50BD029-EA35-4FBF-8786-659C3B07C74B}" type="datetime1">
              <a:rPr lang="it-IT"/>
              <a:pPr>
                <a:defRPr/>
              </a:pPr>
              <a:t>27/09/2026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2E9E21F-AA85-4AC0-AA4B-073395B50561}" type="slidenum">
              <a:rPr lang="it-IT" altLang="en-US"/>
              <a:pPr/>
              <a:t>‹#›</a:t>
            </a:fld>
            <a:endParaRPr lang="it-IT" altLang="en-US"/>
          </a:p>
        </p:txBody>
      </p:sp>
    </p:spTree>
  </p:cSld>
  <p:clrMap bg1="lt1" tx1="dk1" bg2="lt2" tx2="dk2" accent1="accent1" accent2="accent2" accent3="accent3" accent4="accent4" accent5="accent5" accent6="accent6" hlink="hlink" folHlink="folHlink"/>
  <p:sldLayoutIdLst>
    <p:sldLayoutId id="2147483651" r:id="rId1"/>
    <p:sldLayoutId id="2147483660" r:id="rId2"/>
    <p:sldLayoutId id="2147483652" r:id="rId3"/>
    <p:sldLayoutId id="2147483653" r:id="rId4"/>
    <p:sldLayoutId id="2147483654" r:id="rId5"/>
    <p:sldLayoutId id="2147483661" r:id="rId6"/>
    <p:sldLayoutId id="2147483655" r:id="rId7"/>
    <p:sldLayoutId id="2147483656" r:id="rId8"/>
    <p:sldLayoutId id="2147483657" r:id="rId9"/>
    <p:sldLayoutId id="2147483658" r:id="rId10"/>
    <p:sldLayoutId id="2147483659" r:id="rId11"/>
    <p:sldLayoutId id="2147483663" r:id="rId12"/>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can01.safelinks.protection.outlook.com/?url=https%3A%2F%2Fsc.inegi.org.mx%2Figc_uee_voorburg2026%2Ffaces%2FquestionnaireInit.jsp%3Fdef%3Dvoorburg40.q.xml&amp;data=05%7C02%7Cmathieu.thomassin%40statcan.gc.ca%7Cbc6ecdd3f26246e9dbab08df1a736c32%7C258f1f99ee3d42c7bfc57af1b2343e02%7C0%7C0%7C639258755470891558%7CUnknown%7CTWFpbGZsb3d8eyJFbXB0eU1hcGkiOnRydWUsIlYiOiIwLjAuMDAwMCIsIlAiOiJXaW4zMiIsIkFOIjoiTWFpbCIsIldUIjoyfQ%3D%3D%7C0%7C%7C%7C&amp;sdata=N7hcbSla%2FlyTxDuQLU6ujuvMhCtKNm1NCyswa%2FqDkIo%3D&amp;reserved=0"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mailto:RJD@dst.dk" TargetMode="External"/><Relationship Id="rId2" Type="http://schemas.openxmlformats.org/officeDocument/2006/relationships/hyperlink" Target="mailto:santiago.melanie@bls.gov"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hyperlink" Target="mailto:mathieu.thomassin@statcan.gc.c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7" name="Text Box 13"/>
          <p:cNvSpPr txBox="1">
            <a:spLocks noChangeArrowheads="1"/>
          </p:cNvSpPr>
          <p:nvPr/>
        </p:nvSpPr>
        <p:spPr bwMode="auto">
          <a:xfrm>
            <a:off x="2686384" y="1062430"/>
            <a:ext cx="8371760" cy="1792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nSpc>
                <a:spcPts val="4075"/>
              </a:lnSpc>
            </a:pPr>
            <a:r>
              <a:rPr lang="it-IT" altLang="en-US" sz="4000" b="1" u="sng" dirty="0">
                <a:solidFill>
                  <a:schemeClr val="accent1">
                    <a:lumMod val="75000"/>
                  </a:schemeClr>
                </a:solidFill>
                <a:latin typeface="Century Gothic" panose="020B0502020202020204" pitchFamily="34" charset="0"/>
                <a:ea typeface="ＭＳ Ｐゴシック" panose="020B0600070205080204" pitchFamily="34" charset="-128"/>
                <a:cs typeface="Arial Rounded MT Bold"/>
              </a:rPr>
              <a:t>Planning for Next Meetings</a:t>
            </a:r>
          </a:p>
          <a:p>
            <a:pPr>
              <a:lnSpc>
                <a:spcPts val="4075"/>
              </a:lnSpc>
            </a:pPr>
            <a:r>
              <a:rPr lang="it-IT" altLang="en-US" sz="4000" b="1" dirty="0">
                <a:solidFill>
                  <a:schemeClr val="accent1">
                    <a:lumMod val="75000"/>
                  </a:schemeClr>
                </a:solidFill>
                <a:latin typeface="Century Gothic" panose="020B0502020202020204" pitchFamily="34" charset="0"/>
                <a:ea typeface="ＭＳ Ｐゴシック" panose="020B0600070205080204" pitchFamily="34" charset="-128"/>
                <a:cs typeface="Arial Rounded MT Bold"/>
              </a:rPr>
              <a:t>     </a:t>
            </a:r>
          </a:p>
          <a:p>
            <a:pPr>
              <a:lnSpc>
                <a:spcPts val="4075"/>
              </a:lnSpc>
            </a:pPr>
            <a:r>
              <a:rPr lang="it-IT" altLang="en-US" sz="4000" b="1" dirty="0">
                <a:solidFill>
                  <a:schemeClr val="accent1">
                    <a:lumMod val="75000"/>
                  </a:schemeClr>
                </a:solidFill>
                <a:latin typeface="Century Gothic" panose="020B0502020202020204" pitchFamily="34" charset="0"/>
                <a:ea typeface="ＭＳ Ｐゴシック" panose="020B0600070205080204" pitchFamily="34" charset="-128"/>
                <a:cs typeface="Arial Rounded MT Bold"/>
              </a:rPr>
              <a:t>Voorburg Group Meeting 2026</a:t>
            </a:r>
          </a:p>
          <a:p>
            <a:pPr>
              <a:lnSpc>
                <a:spcPts val="4075"/>
              </a:lnSpc>
            </a:pPr>
            <a:endParaRPr lang="it-IT" altLang="en-US" sz="4000" b="1" dirty="0">
              <a:solidFill>
                <a:schemeClr val="accent1">
                  <a:lumMod val="75000"/>
                </a:schemeClr>
              </a:solidFill>
              <a:latin typeface="Century Gothic" panose="020B0502020202020204" pitchFamily="34" charset="0"/>
              <a:ea typeface="ＭＳ Ｐゴシック" panose="020B0600070205080204" pitchFamily="34" charset="-128"/>
              <a:cs typeface="Arial Rounded MT Bold"/>
            </a:endParaRPr>
          </a:p>
        </p:txBody>
      </p:sp>
      <p:sp>
        <p:nvSpPr>
          <p:cNvPr id="2055" name="Text Box 16"/>
          <p:cNvSpPr txBox="1">
            <a:spLocks noChangeArrowheads="1"/>
          </p:cNvSpPr>
          <p:nvPr/>
        </p:nvSpPr>
        <p:spPr bwMode="auto">
          <a:xfrm>
            <a:off x="3675354" y="3284538"/>
            <a:ext cx="5444833" cy="984885"/>
          </a:xfrm>
          <a:prstGeom prst="rect">
            <a:avLst/>
          </a:prstGeom>
          <a:noFill/>
          <a:ln>
            <a:noFill/>
          </a:ln>
        </p:spPr>
        <p:txBody>
          <a:bodyPr wrap="square" lIns="0" tIns="0" rIns="0" bIns="0">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cs typeface="ＭＳ Ｐゴシック" charset="0"/>
              </a:defRPr>
            </a:lvl2pPr>
            <a:lvl3pPr>
              <a:defRPr sz="2400">
                <a:solidFill>
                  <a:schemeClr val="tx1"/>
                </a:solidFill>
                <a:latin typeface="Arial" charset="0"/>
                <a:ea typeface="ＭＳ Ｐゴシック" charset="0"/>
                <a:cs typeface="ＭＳ Ｐゴシック" charset="0"/>
              </a:defRPr>
            </a:lvl3pPr>
            <a:lvl4pPr>
              <a:defRPr sz="2000">
                <a:solidFill>
                  <a:schemeClr val="tx1"/>
                </a:solidFill>
                <a:latin typeface="Arial" charset="0"/>
                <a:ea typeface="ＭＳ Ｐゴシック" charset="0"/>
                <a:cs typeface="ＭＳ Ｐゴシック" charset="0"/>
              </a:defRPr>
            </a:lvl4pPr>
            <a:lvl5pPr>
              <a:defRPr sz="2000">
                <a:solidFill>
                  <a:schemeClr val="tx1"/>
                </a:solidFill>
                <a:latin typeface="Arial" charset="0"/>
                <a:ea typeface="ＭＳ Ｐゴシック" charset="0"/>
                <a:cs typeface="ＭＳ Ｐゴシック" charset="0"/>
              </a:defRPr>
            </a:lvl5pPr>
            <a:lvl6pPr eaLnBrk="0" hangingPunct="0">
              <a:defRPr sz="2000">
                <a:solidFill>
                  <a:schemeClr val="tx1"/>
                </a:solidFill>
                <a:latin typeface="Arial" charset="0"/>
                <a:ea typeface="ＭＳ Ｐゴシック" charset="0"/>
                <a:cs typeface="ＭＳ Ｐゴシック" charset="0"/>
              </a:defRPr>
            </a:lvl6pPr>
            <a:lvl7pPr eaLnBrk="0" hangingPunct="0">
              <a:defRPr sz="2000">
                <a:solidFill>
                  <a:schemeClr val="tx1"/>
                </a:solidFill>
                <a:latin typeface="Arial" charset="0"/>
                <a:ea typeface="ＭＳ Ｐゴシック" charset="0"/>
                <a:cs typeface="ＭＳ Ｐゴシック" charset="0"/>
              </a:defRPr>
            </a:lvl7pPr>
            <a:lvl8pPr eaLnBrk="0" hangingPunct="0">
              <a:defRPr sz="2000">
                <a:solidFill>
                  <a:schemeClr val="tx1"/>
                </a:solidFill>
                <a:latin typeface="Arial" charset="0"/>
                <a:ea typeface="ＭＳ Ｐゴシック" charset="0"/>
                <a:cs typeface="ＭＳ Ｐゴシック" charset="0"/>
              </a:defRPr>
            </a:lvl8pPr>
            <a:lvl9pPr eaLnBrk="0" hangingPunct="0">
              <a:defRPr sz="2000">
                <a:solidFill>
                  <a:schemeClr val="tx1"/>
                </a:solidFill>
                <a:latin typeface="Arial" charset="0"/>
                <a:ea typeface="ＭＳ Ｐゴシック" charset="0"/>
                <a:cs typeface="ＭＳ Ｐゴシック" charset="0"/>
              </a:defRPr>
            </a:lvl9pPr>
          </a:lstStyle>
          <a:p>
            <a:pPr fontAlgn="auto">
              <a:spcBef>
                <a:spcPts val="0"/>
              </a:spcBef>
              <a:spcAft>
                <a:spcPts val="0"/>
              </a:spcAft>
              <a:defRPr/>
            </a:pPr>
            <a:r>
              <a:rPr lang="it-IT" sz="1600" b="1" dirty="0">
                <a:solidFill>
                  <a:schemeClr val="tx1">
                    <a:lumMod val="50000"/>
                    <a:lumOff val="50000"/>
                  </a:schemeClr>
                </a:solidFill>
                <a:latin typeface="Century Gothic" panose="020B0502020202020204" pitchFamily="34" charset="0"/>
                <a:cs typeface="Arial" panose="020B0604020202020204" pitchFamily="34" charset="0"/>
              </a:rPr>
              <a:t>                  Rohan Draper and Mathieu Thomassin, </a:t>
            </a:r>
          </a:p>
          <a:p>
            <a:pPr fontAlgn="auto">
              <a:spcBef>
                <a:spcPts val="0"/>
              </a:spcBef>
              <a:spcAft>
                <a:spcPts val="0"/>
              </a:spcAft>
              <a:defRPr/>
            </a:pPr>
            <a:r>
              <a:rPr lang="it-IT" sz="1600" b="1" dirty="0">
                <a:solidFill>
                  <a:schemeClr val="tx1">
                    <a:lumMod val="50000"/>
                    <a:lumOff val="50000"/>
                  </a:schemeClr>
                </a:solidFill>
                <a:latin typeface="Century Gothic" panose="020B0502020202020204" pitchFamily="34" charset="0"/>
                <a:cs typeface="Arial" panose="020B0604020202020204" pitchFamily="34" charset="0"/>
              </a:rPr>
              <a:t>                                  Septermber 25, 2026</a:t>
            </a:r>
          </a:p>
          <a:p>
            <a:pPr fontAlgn="auto">
              <a:spcBef>
                <a:spcPts val="0"/>
              </a:spcBef>
              <a:spcAft>
                <a:spcPts val="0"/>
              </a:spcAft>
              <a:defRPr/>
            </a:pPr>
            <a:endParaRPr lang="it-IT" sz="1600" b="1" dirty="0">
              <a:solidFill>
                <a:schemeClr val="tx1">
                  <a:lumMod val="50000"/>
                  <a:lumOff val="50000"/>
                </a:schemeClr>
              </a:solidFill>
              <a:latin typeface="Century Gothic" panose="020B0502020202020204" pitchFamily="34" charset="0"/>
              <a:cs typeface="Arial" panose="020B0604020202020204" pitchFamily="34" charset="0"/>
            </a:endParaRPr>
          </a:p>
          <a:p>
            <a:pPr fontAlgn="auto">
              <a:spcBef>
                <a:spcPts val="0"/>
              </a:spcBef>
              <a:spcAft>
                <a:spcPts val="0"/>
              </a:spcAft>
              <a:defRPr/>
            </a:pPr>
            <a:r>
              <a:rPr lang="it-IT" sz="1600" dirty="0">
                <a:solidFill>
                  <a:schemeClr val="tx1">
                    <a:lumMod val="50000"/>
                    <a:lumOff val="50000"/>
                  </a:schemeClr>
                </a:solidFill>
                <a:latin typeface="Century Gothic" panose="020B0502020202020204" pitchFamily="34" charset="0"/>
                <a:cs typeface="Arial" panose="020B0604020202020204" pitchFamily="34" charset="0"/>
              </a:rPr>
              <a:t>                          Voorburg Group Co-Chairs  </a:t>
            </a:r>
          </a:p>
        </p:txBody>
      </p:sp>
      <p:pic>
        <p:nvPicPr>
          <p:cNvPr id="1028" name="Picture 4" descr="Voorburg Group home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540" y="420064"/>
            <a:ext cx="1076325" cy="13335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1222514" y="365125"/>
            <a:ext cx="10515600" cy="1325563"/>
          </a:xfrm>
        </p:spPr>
        <p:txBody>
          <a:bodyPr/>
          <a:lstStyle/>
          <a:p>
            <a:r>
              <a:rPr lang="en-CA" b="1" dirty="0">
                <a:solidFill>
                  <a:srgbClr val="C93439"/>
                </a:solidFill>
                <a:latin typeface="Century Gothic" panose="020B0502020202020204" pitchFamily="34" charset="0"/>
                <a:cs typeface="Arial Rounded MT Bold"/>
              </a:rPr>
              <a:t>			</a:t>
            </a:r>
            <a:r>
              <a:rPr lang="en-CA" sz="4000" b="1" dirty="0">
                <a:solidFill>
                  <a:schemeClr val="accent1">
                    <a:lumMod val="75000"/>
                  </a:schemeClr>
                </a:solidFill>
                <a:latin typeface="Century Gothic" panose="020B0502020202020204" pitchFamily="34" charset="0"/>
                <a:cs typeface="Arial Rounded MT Bold"/>
              </a:rPr>
              <a:t>Overview</a:t>
            </a:r>
            <a:endParaRPr lang="nb-NO" sz="4000" dirty="0">
              <a:solidFill>
                <a:schemeClr val="accent1">
                  <a:lumMod val="75000"/>
                </a:schemeClr>
              </a:solidFill>
            </a:endParaRPr>
          </a:p>
        </p:txBody>
      </p:sp>
      <p:sp>
        <p:nvSpPr>
          <p:cNvPr id="3" name="Plassholder for innhold 2">
            <a:extLst>
              <a:ext uri="{FF2B5EF4-FFF2-40B4-BE49-F238E27FC236}">
                <a16:creationId xmlns:a16="http://schemas.microsoft.com/office/drawing/2014/main" id="{50B9C83C-F87F-43A2-BB0D-9982A6E10AC2}"/>
              </a:ext>
            </a:extLst>
          </p:cNvPr>
          <p:cNvSpPr>
            <a:spLocks noGrp="1"/>
          </p:cNvSpPr>
          <p:nvPr>
            <p:ph idx="1"/>
          </p:nvPr>
        </p:nvSpPr>
        <p:spPr>
          <a:xfrm>
            <a:off x="718930" y="1690688"/>
            <a:ext cx="10515600"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dirty="0">
              <a:solidFill>
                <a:schemeClr val="tx1">
                  <a:lumMod val="75000"/>
                  <a:lumOff val="25000"/>
                </a:schemeClr>
              </a:solidFill>
              <a:latin typeface="Century Gothic" panose="020B0502020202020204" pitchFamily="34" charset="0"/>
              <a:cs typeface="Arial" panose="020B0604020202020204" pitchFamily="34" charset="0"/>
            </a:endParaRPr>
          </a:p>
          <a:p>
            <a:pPr marL="536575" indent="-527050">
              <a:lnSpc>
                <a:spcPts val="2133"/>
              </a:lnSpc>
              <a:spcBef>
                <a:spcPts val="0"/>
              </a:spcBef>
              <a:spcAft>
                <a:spcPts val="1200"/>
              </a:spcAft>
              <a:buClr>
                <a:srgbClr val="C93439"/>
              </a:buClr>
              <a:buSzPct val="100000"/>
              <a:buFont typeface="+mj-ea"/>
              <a:buAutoNum type="circleNumDbPlain"/>
              <a:defRPr/>
            </a:pPr>
            <a:endParaRPr lang="en-CA" sz="1600" dirty="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dirty="0">
              <a:latin typeface="Century Gothic" panose="020B0502020202020204" pitchFamily="34" charset="0"/>
              <a:cs typeface="Times New Roman" panose="02020603050405020304" pitchFamily="18" charset="0"/>
            </a:endParaRPr>
          </a:p>
          <a:p>
            <a:endParaRPr lang="nb-NO" dirty="0"/>
          </a:p>
        </p:txBody>
      </p:sp>
      <p:sp>
        <p:nvSpPr>
          <p:cNvPr id="7" name="Rektangel 6">
            <a:extLst>
              <a:ext uri="{FF2B5EF4-FFF2-40B4-BE49-F238E27FC236}">
                <a16:creationId xmlns:a16="http://schemas.microsoft.com/office/drawing/2014/main" id="{80A83A17-D7D8-4CEA-9174-542F1090D80B}"/>
              </a:ext>
            </a:extLst>
          </p:cNvPr>
          <p:cNvSpPr/>
          <p:nvPr/>
        </p:nvSpPr>
        <p:spPr>
          <a:xfrm>
            <a:off x="1492468" y="1615418"/>
            <a:ext cx="7888623" cy="3807774"/>
          </a:xfrm>
          <a:prstGeom prst="rect">
            <a:avLst/>
          </a:prstGeom>
        </p:spPr>
        <p:txBody>
          <a:bodyPr wrap="square">
            <a:spAutoFit/>
          </a:bodyPr>
          <a:lstStyle/>
          <a:p>
            <a:pPr marL="536575" indent="-527050" fontAlgn="auto">
              <a:lnSpc>
                <a:spcPct val="150000"/>
              </a:lnSpc>
              <a:spcBef>
                <a:spcPts val="0"/>
              </a:spcBef>
              <a:spcAft>
                <a:spcPts val="1200"/>
              </a:spcAft>
              <a:buClr>
                <a:srgbClr val="C93439"/>
              </a:buClr>
              <a:buSzPct val="100000"/>
              <a:buFont typeface="+mj-ea"/>
              <a:buAutoNum type="circleNumDbPlain"/>
              <a:defRPr/>
            </a:pPr>
            <a:r>
              <a:rPr lang="en-US" sz="2400" dirty="0">
                <a:solidFill>
                  <a:schemeClr val="tx1">
                    <a:lumMod val="75000"/>
                    <a:lumOff val="25000"/>
                  </a:schemeClr>
                </a:solidFill>
                <a:latin typeface="Century Gothic" panose="020B0502020202020204" pitchFamily="34" charset="0"/>
              </a:rPr>
              <a:t>Evaluation of 40</a:t>
            </a:r>
            <a:r>
              <a:rPr lang="en-US" sz="2400" baseline="30000" dirty="0">
                <a:solidFill>
                  <a:schemeClr val="tx1">
                    <a:lumMod val="75000"/>
                    <a:lumOff val="25000"/>
                  </a:schemeClr>
                </a:solidFill>
                <a:latin typeface="Century Gothic" panose="020B0502020202020204" pitchFamily="34" charset="0"/>
              </a:rPr>
              <a:t>th</a:t>
            </a:r>
            <a:r>
              <a:rPr lang="en-US" sz="2400" dirty="0">
                <a:solidFill>
                  <a:schemeClr val="tx1">
                    <a:lumMod val="75000"/>
                    <a:lumOff val="25000"/>
                  </a:schemeClr>
                </a:solidFill>
                <a:latin typeface="Century Gothic" panose="020B0502020202020204" pitchFamily="34" charset="0"/>
              </a:rPr>
              <a:t> Voorburg Meeting</a:t>
            </a:r>
          </a:p>
          <a:p>
            <a:pPr marL="536575" indent="-527050" fontAlgn="auto">
              <a:lnSpc>
                <a:spcPct val="150000"/>
              </a:lnSpc>
              <a:spcBef>
                <a:spcPts val="0"/>
              </a:spcBef>
              <a:spcAft>
                <a:spcPts val="1200"/>
              </a:spcAft>
              <a:buClr>
                <a:srgbClr val="C93439"/>
              </a:buClr>
              <a:buSzPct val="100000"/>
              <a:buFont typeface="+mj-ea"/>
              <a:buAutoNum type="circleNumDbPlain"/>
              <a:defRPr/>
            </a:pPr>
            <a:r>
              <a:rPr lang="en-US" sz="2400" dirty="0">
                <a:solidFill>
                  <a:schemeClr val="tx1">
                    <a:lumMod val="75000"/>
                    <a:lumOff val="25000"/>
                  </a:schemeClr>
                </a:solidFill>
                <a:latin typeface="Century Gothic" panose="020B0502020202020204" pitchFamily="34" charset="0"/>
              </a:rPr>
              <a:t>VG Bureau Departures and Nominations</a:t>
            </a:r>
          </a:p>
          <a:p>
            <a:pPr marL="536575" indent="-527050" fontAlgn="auto">
              <a:lnSpc>
                <a:spcPct val="150000"/>
              </a:lnSpc>
              <a:spcBef>
                <a:spcPts val="0"/>
              </a:spcBef>
              <a:spcAft>
                <a:spcPts val="1200"/>
              </a:spcAft>
              <a:buClr>
                <a:srgbClr val="C93439"/>
              </a:buClr>
              <a:buSzPct val="100000"/>
              <a:buFont typeface="+mj-ea"/>
              <a:buAutoNum type="circleNumDbPlain"/>
              <a:defRPr/>
            </a:pPr>
            <a:r>
              <a:rPr lang="en-US" sz="2400" dirty="0">
                <a:solidFill>
                  <a:schemeClr val="tx1">
                    <a:lumMod val="75000"/>
                    <a:lumOff val="25000"/>
                  </a:schemeClr>
                </a:solidFill>
                <a:latin typeface="Century Gothic" panose="020B0502020202020204" pitchFamily="34" charset="0"/>
              </a:rPr>
              <a:t>Proposed Agenda and Assignment of Work for 2027 meeting</a:t>
            </a:r>
          </a:p>
          <a:p>
            <a:pPr marL="536575" indent="-527050" fontAlgn="auto">
              <a:lnSpc>
                <a:spcPct val="150000"/>
              </a:lnSpc>
              <a:spcBef>
                <a:spcPts val="0"/>
              </a:spcBef>
              <a:spcAft>
                <a:spcPts val="1200"/>
              </a:spcAft>
              <a:buClr>
                <a:srgbClr val="C93439"/>
              </a:buClr>
              <a:buSzPct val="100000"/>
              <a:buFont typeface="+mj-ea"/>
              <a:buAutoNum type="circleNumDbPlain"/>
              <a:defRPr/>
            </a:pPr>
            <a:r>
              <a:rPr lang="en-US" sz="2400" dirty="0">
                <a:solidFill>
                  <a:schemeClr val="tx1">
                    <a:lumMod val="75000"/>
                    <a:lumOff val="25000"/>
                  </a:schemeClr>
                </a:solidFill>
                <a:latin typeface="Century Gothic" panose="020B0502020202020204" pitchFamily="34" charset="0"/>
              </a:rPr>
              <a:t>VG Bureau and Delegate Tasks Before Next Meeting</a:t>
            </a:r>
          </a:p>
        </p:txBody>
      </p:sp>
      <p:pic>
        <p:nvPicPr>
          <p:cNvPr id="5" name="Picture 4" descr="Voorburg Group homepage">
            <a:extLst>
              <a:ext uri="{FF2B5EF4-FFF2-40B4-BE49-F238E27FC236}">
                <a16:creationId xmlns:a16="http://schemas.microsoft.com/office/drawing/2014/main" id="{89A13C6F-450C-3B21-AEB3-B834D5D20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0" y="420064"/>
            <a:ext cx="1076325" cy="133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786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p:txBody>
          <a:bodyPr/>
          <a:lstStyle/>
          <a:p>
            <a:r>
              <a:rPr lang="en-CA" b="1" dirty="0">
                <a:solidFill>
                  <a:srgbClr val="C93439"/>
                </a:solidFill>
                <a:latin typeface="Century Gothic" panose="020B0502020202020204" pitchFamily="34" charset="0"/>
                <a:cs typeface="Arial Rounded MT Bold"/>
              </a:rPr>
              <a:t>	</a:t>
            </a:r>
            <a:r>
              <a:rPr lang="it-IT" sz="4000" b="1" dirty="0">
                <a:solidFill>
                  <a:srgbClr val="C00000"/>
                </a:solidFill>
                <a:latin typeface="Century Gothic" panose="020B0502020202020204" pitchFamily="34" charset="0"/>
              </a:rPr>
              <a:t>Your Evaluation Feedback </a:t>
            </a:r>
            <a:endParaRPr lang="nb-NO" sz="4000" b="1" dirty="0">
              <a:solidFill>
                <a:srgbClr val="C00000"/>
              </a:solidFill>
              <a:latin typeface="Century Gothic" panose="020B0502020202020204" pitchFamily="34" charset="0"/>
            </a:endParaRPr>
          </a:p>
        </p:txBody>
      </p:sp>
      <p:graphicFrame>
        <p:nvGraphicFramePr>
          <p:cNvPr id="9" name="Plassholder for innhold 2">
            <a:extLst>
              <a:ext uri="{FF2B5EF4-FFF2-40B4-BE49-F238E27FC236}">
                <a16:creationId xmlns:a16="http://schemas.microsoft.com/office/drawing/2014/main" id="{945F1A54-5B24-6601-5EB5-A4886B6B30EB}"/>
              </a:ext>
            </a:extLst>
          </p:cNvPr>
          <p:cNvGraphicFramePr>
            <a:graphicFrameLocks noGrp="1"/>
          </p:cNvGraphicFramePr>
          <p:nvPr>
            <p:ph idx="1"/>
          </p:nvPr>
        </p:nvGraphicFramePr>
        <p:xfrm>
          <a:off x="738809" y="1848819"/>
          <a:ext cx="10515600"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51672740-F079-EDEB-B215-125F36345F94}"/>
              </a:ext>
            </a:extLst>
          </p:cNvPr>
          <p:cNvPicPr>
            <a:picLocks noChangeAspect="1"/>
          </p:cNvPicPr>
          <p:nvPr/>
        </p:nvPicPr>
        <p:blipFill>
          <a:blip r:embed="rId7"/>
          <a:stretch>
            <a:fillRect/>
          </a:stretch>
        </p:blipFill>
        <p:spPr>
          <a:xfrm>
            <a:off x="8986853" y="5147034"/>
            <a:ext cx="765328" cy="796566"/>
          </a:xfrm>
          <a:prstGeom prst="rect">
            <a:avLst/>
          </a:prstGeom>
        </p:spPr>
      </p:pic>
      <p:pic>
        <p:nvPicPr>
          <p:cNvPr id="7" name="Picture 6" descr="Voorburg Group homepage">
            <a:extLst>
              <a:ext uri="{FF2B5EF4-FFF2-40B4-BE49-F238E27FC236}">
                <a16:creationId xmlns:a16="http://schemas.microsoft.com/office/drawing/2014/main" id="{EC5CF681-F33E-206A-544B-BDA12D4DBF0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540" y="420064"/>
            <a:ext cx="1076325" cy="133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30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A992F7-40EA-58AF-3100-82E4AB4D5E9B}"/>
            </a:ext>
          </a:extLst>
        </p:cNvPr>
        <p:cNvGrpSpPr/>
        <p:nvPr/>
      </p:nvGrpSpPr>
      <p:grpSpPr>
        <a:xfrm>
          <a:off x="0" y="0"/>
          <a:ext cx="0" cy="0"/>
          <a:chOff x="0" y="0"/>
          <a:chExt cx="0" cy="0"/>
        </a:xfrm>
      </p:grpSpPr>
      <p:sp useBgFill="1">
        <p:nvSpPr>
          <p:cNvPr id="1054" name="Rectangle 105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D269F0F-23FB-EF03-7C2C-2043CCDB441A}"/>
              </a:ext>
            </a:extLst>
          </p:cNvPr>
          <p:cNvSpPr>
            <a:spLocks noGrp="1"/>
          </p:cNvSpPr>
          <p:nvPr>
            <p:ph type="title"/>
          </p:nvPr>
        </p:nvSpPr>
        <p:spPr>
          <a:xfrm>
            <a:off x="572493" y="238539"/>
            <a:ext cx="11018520" cy="1434415"/>
          </a:xfrm>
        </p:spPr>
        <p:txBody>
          <a:bodyPr anchor="b">
            <a:normAutofit/>
          </a:bodyPr>
          <a:lstStyle/>
          <a:p>
            <a:r>
              <a:rPr lang="en-CA" sz="5400" b="1">
                <a:latin typeface="Century Gothic" panose="020B0502020202020204" pitchFamily="34" charset="0"/>
                <a:cs typeface="Arial Rounded MT Bold"/>
              </a:rPr>
              <a:t>	</a:t>
            </a:r>
            <a:r>
              <a:rPr lang="it-IT" sz="5400" b="1">
                <a:latin typeface="Century Gothic" panose="020B0502020202020204" pitchFamily="34" charset="0"/>
              </a:rPr>
              <a:t>Your Evaluation Feedback </a:t>
            </a:r>
            <a:endParaRPr lang="nb-NO" sz="5400" b="1">
              <a:latin typeface="Century Gothic" panose="020B0502020202020204" pitchFamily="34" charset="0"/>
            </a:endParaRPr>
          </a:p>
        </p:txBody>
      </p:sp>
      <p:sp>
        <p:nvSpPr>
          <p:cNvPr id="105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126A3EE5-0EC8-14C7-19E3-CD1770D60C48}"/>
              </a:ext>
            </a:extLst>
          </p:cNvPr>
          <p:cNvSpPr>
            <a:spLocks noGrp="1"/>
          </p:cNvSpPr>
          <p:nvPr>
            <p:ph idx="1"/>
          </p:nvPr>
        </p:nvSpPr>
        <p:spPr>
          <a:xfrm>
            <a:off x="572493" y="2071316"/>
            <a:ext cx="6713552" cy="4119172"/>
          </a:xfrm>
        </p:spPr>
        <p:txBody>
          <a:bodyPr anchor="t">
            <a:normAutofit/>
          </a:bodyPr>
          <a:lstStyle/>
          <a:p>
            <a:pPr fontAlgn="t">
              <a:buNone/>
            </a:pPr>
            <a:r>
              <a:rPr lang="en-CA" sz="2200" dirty="0"/>
              <a:t>Please scan the QR code below to complete the 2026 Voorburg Group Meeting Feedback Survey. A direct survey link is also provided for your convenience.</a:t>
            </a:r>
          </a:p>
          <a:p>
            <a:r>
              <a:rPr lang="es-MX" sz="2200" u="sng" dirty="0">
                <a:hlinkClick r:id="rId2" tooltip="https://sc.inegi.org.mx/igc_uee_voorburg2026/faces/questionnaireinit.jsp?def=voorburg40.q.xml"/>
              </a:rPr>
              <a:t>https://sc.inegi.org.mx/igc_uee_voorburg2026/faces/questionnaireInit.jsp?def=voorburg40.q.xml</a:t>
            </a:r>
            <a:endParaRPr lang="en-CA" sz="2200" dirty="0"/>
          </a:p>
          <a:p>
            <a:endParaRPr lang="en-CA" sz="2200" dirty="0"/>
          </a:p>
          <a:p>
            <a:endParaRPr lang="en-CA" sz="2200" dirty="0"/>
          </a:p>
        </p:txBody>
      </p:sp>
      <p:pic>
        <p:nvPicPr>
          <p:cNvPr id="1028" name="x__x0000_i1055">
            <a:extLst>
              <a:ext uri="{FF2B5EF4-FFF2-40B4-BE49-F238E27FC236}">
                <a16:creationId xmlns:a16="http://schemas.microsoft.com/office/drawing/2014/main" id="{BBFCCD2F-9245-9B78-12DA-759089938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643" r="-2" b="8058"/>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A9BCFECC-4731-4D4D-CA75-DDB225A9A9EB}"/>
              </a:ext>
            </a:extLst>
          </p:cNvPr>
          <p:cNvSpPr>
            <a:spLocks noChangeArrowheads="1"/>
          </p:cNvSpPr>
          <p:nvPr/>
        </p:nvSpPr>
        <p:spPr bwMode="auto">
          <a:xfrm flipV="1">
            <a:off x="3308176" y="8910863"/>
            <a:ext cx="809721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2494890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838200" y="365126"/>
            <a:ext cx="10734368" cy="1073058"/>
          </a:xfrm>
        </p:spPr>
        <p:txBody>
          <a:bodyPr/>
          <a:lstStyle/>
          <a:p>
            <a:pPr algn="ctr"/>
            <a:r>
              <a:rPr lang="en-CA" altLang="en-US" dirty="0">
                <a:solidFill>
                  <a:srgbClr val="C00000"/>
                </a:solidFill>
              </a:rPr>
              <a:t> </a:t>
            </a:r>
            <a:r>
              <a:rPr lang="en-CA" altLang="en-US" sz="2800" b="1" dirty="0">
                <a:solidFill>
                  <a:schemeClr val="accent1">
                    <a:lumMod val="75000"/>
                  </a:schemeClr>
                </a:solidFill>
                <a:latin typeface="Century Gothic" panose="020B0502020202020204" pitchFamily="34" charset="0"/>
              </a:rPr>
              <a:t>Voorburg Group Bureau </a:t>
            </a:r>
            <a:endParaRPr lang="nb-NO" sz="2800" b="1" dirty="0">
              <a:solidFill>
                <a:schemeClr val="accent1">
                  <a:lumMod val="75000"/>
                </a:schemeClr>
              </a:solidFill>
              <a:latin typeface="Century Gothic" panose="020B0502020202020204" pitchFamily="34" charset="0"/>
            </a:endParaRPr>
          </a:p>
        </p:txBody>
      </p:sp>
      <p:sp>
        <p:nvSpPr>
          <p:cNvPr id="3" name="Plassholder for innhold 2">
            <a:extLst>
              <a:ext uri="{FF2B5EF4-FFF2-40B4-BE49-F238E27FC236}">
                <a16:creationId xmlns:a16="http://schemas.microsoft.com/office/drawing/2014/main" id="{50B9C83C-F87F-43A2-BB0D-9982A6E10AC2}"/>
              </a:ext>
            </a:extLst>
          </p:cNvPr>
          <p:cNvSpPr>
            <a:spLocks noGrp="1"/>
          </p:cNvSpPr>
          <p:nvPr>
            <p:ph idx="1"/>
          </p:nvPr>
        </p:nvSpPr>
        <p:spPr>
          <a:xfrm>
            <a:off x="838200" y="1825625"/>
            <a:ext cx="10515600"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dirty="0">
              <a:solidFill>
                <a:schemeClr val="tx1">
                  <a:lumMod val="75000"/>
                  <a:lumOff val="25000"/>
                </a:schemeClr>
              </a:solidFill>
              <a:latin typeface="Century Gothic" panose="020B0502020202020204" pitchFamily="34" charset="0"/>
              <a:cs typeface="Arial" panose="020B0604020202020204" pitchFamily="34" charset="0"/>
            </a:endParaRPr>
          </a:p>
          <a:p>
            <a:pPr marL="536575" indent="-527050">
              <a:lnSpc>
                <a:spcPts val="2133"/>
              </a:lnSpc>
              <a:spcBef>
                <a:spcPts val="0"/>
              </a:spcBef>
              <a:spcAft>
                <a:spcPts val="1200"/>
              </a:spcAft>
              <a:buClr>
                <a:srgbClr val="C93439"/>
              </a:buClr>
              <a:buSzPct val="100000"/>
              <a:buFont typeface="+mj-ea"/>
              <a:buAutoNum type="circleNumDbPlain"/>
              <a:defRPr/>
            </a:pPr>
            <a:endParaRPr lang="en-CA" sz="1600" dirty="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dirty="0">
              <a:latin typeface="Century Gothic" panose="020B0502020202020204" pitchFamily="34" charset="0"/>
              <a:cs typeface="Times New Roman" panose="02020603050405020304" pitchFamily="18" charset="0"/>
            </a:endParaRPr>
          </a:p>
          <a:p>
            <a:endParaRPr lang="nb-NO" dirty="0"/>
          </a:p>
        </p:txBody>
      </p:sp>
      <p:pic>
        <p:nvPicPr>
          <p:cNvPr id="5" name="Picture 4" descr="Voorburg Group homepage">
            <a:extLst>
              <a:ext uri="{FF2B5EF4-FFF2-40B4-BE49-F238E27FC236}">
                <a16:creationId xmlns:a16="http://schemas.microsoft.com/office/drawing/2014/main" id="{A578888C-6909-AA4F-AA8E-07CD406E9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0" y="420064"/>
            <a:ext cx="1076325" cy="13335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Sottotitolo 2">
            <a:extLst>
              <a:ext uri="{FF2B5EF4-FFF2-40B4-BE49-F238E27FC236}">
                <a16:creationId xmlns:a16="http://schemas.microsoft.com/office/drawing/2014/main" id="{F3CCEFF9-B6B3-6127-66B7-4560A1EE5780}"/>
              </a:ext>
            </a:extLst>
          </p:cNvPr>
          <p:cNvGraphicFramePr/>
          <p:nvPr>
            <p:extLst>
              <p:ext uri="{D42A27DB-BD31-4B8C-83A1-F6EECF244321}">
                <p14:modId xmlns:p14="http://schemas.microsoft.com/office/powerpoint/2010/main" val="3153255703"/>
              </p:ext>
            </p:extLst>
          </p:nvPr>
        </p:nvGraphicFramePr>
        <p:xfrm>
          <a:off x="1675331" y="1218271"/>
          <a:ext cx="8414600" cy="3963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8572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1457324" y="365126"/>
            <a:ext cx="9896475" cy="621716"/>
          </a:xfrm>
        </p:spPr>
        <p:txBody>
          <a:bodyPr/>
          <a:lstStyle/>
          <a:p>
            <a:r>
              <a:rPr lang="en-CA" altLang="en-US" dirty="0">
                <a:solidFill>
                  <a:srgbClr val="C00000"/>
                </a:solidFill>
              </a:rPr>
              <a:t>       	</a:t>
            </a:r>
            <a:r>
              <a:rPr lang="en-CA" altLang="en-US" sz="2800" b="1" dirty="0">
                <a:solidFill>
                  <a:srgbClr val="C00000"/>
                </a:solidFill>
              </a:rPr>
              <a:t>        </a:t>
            </a:r>
            <a:r>
              <a:rPr lang="en-CA" altLang="en-US" sz="2800" b="1" dirty="0">
                <a:solidFill>
                  <a:schemeClr val="accent1">
                    <a:lumMod val="75000"/>
                  </a:schemeClr>
                </a:solidFill>
              </a:rPr>
              <a:t>M</a:t>
            </a:r>
            <a:r>
              <a:rPr lang="it-IT" altLang="en-US" sz="2800" b="1" dirty="0">
                <a:solidFill>
                  <a:schemeClr val="accent1">
                    <a:lumMod val="75000"/>
                  </a:schemeClr>
                </a:solidFill>
              </a:rPr>
              <a:t>embers of 2026-27 Voorburg Group Bureau</a:t>
            </a:r>
            <a:endParaRPr lang="nb-NO" sz="2800" b="1" dirty="0">
              <a:solidFill>
                <a:schemeClr val="accent1">
                  <a:lumMod val="75000"/>
                </a:schemeClr>
              </a:solidFill>
            </a:endParaRPr>
          </a:p>
        </p:txBody>
      </p:sp>
      <p:sp>
        <p:nvSpPr>
          <p:cNvPr id="7" name="Sottotitolo 2">
            <a:extLst>
              <a:ext uri="{FF2B5EF4-FFF2-40B4-BE49-F238E27FC236}">
                <a16:creationId xmlns:a16="http://schemas.microsoft.com/office/drawing/2014/main" id="{C9F31239-1CA2-41F8-83C3-1F502D2F8060}"/>
              </a:ext>
            </a:extLst>
          </p:cNvPr>
          <p:cNvSpPr txBox="1">
            <a:spLocks/>
          </p:cNvSpPr>
          <p:nvPr/>
        </p:nvSpPr>
        <p:spPr bwMode="auto">
          <a:xfrm>
            <a:off x="1559855" y="1331650"/>
            <a:ext cx="8092145" cy="4186147"/>
          </a:xfrm>
          <a:prstGeom prst="rect">
            <a:avLst/>
          </a:prstGeom>
          <a:noFill/>
          <a:ln>
            <a:noFill/>
          </a:ln>
          <a:extLst>
            <a:ext uri="{FAA26D3D-D897-4be2-8F04-BA451C77F1D7}"/>
          </a:extLst>
        </p:spPr>
        <p:txBody>
          <a:bodyPr lIns="0" tIns="0" rIns="0" bIns="0"/>
          <a:lstStyle>
            <a:lvl1pPr marL="284163" indent="-2857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nb-NO" dirty="0"/>
          </a:p>
          <a:p>
            <a:pPr fontAlgn="auto">
              <a:lnSpc>
                <a:spcPts val="1784"/>
              </a:lnSpc>
              <a:spcBef>
                <a:spcPts val="0"/>
              </a:spcBef>
              <a:spcAft>
                <a:spcPts val="1600"/>
              </a:spcAft>
              <a:buClr>
                <a:srgbClr val="C93439"/>
              </a:buClr>
              <a:buSzPct val="160000"/>
              <a:buFont typeface="Courier New" panose="02070309020205020404" pitchFamily="49" charset="0"/>
              <a:buChar char="o"/>
              <a:defRPr/>
            </a:pPr>
            <a:endParaRPr lang="en-CA" altLang="it-IT" sz="1600" dirty="0">
              <a:solidFill>
                <a:schemeClr val="tx1">
                  <a:lumMod val="75000"/>
                  <a:lumOff val="25000"/>
                </a:schemeClr>
              </a:solidFill>
            </a:endParaRPr>
          </a:p>
        </p:txBody>
      </p:sp>
      <p:graphicFrame>
        <p:nvGraphicFramePr>
          <p:cNvPr id="9" name="Table 8">
            <a:extLst>
              <a:ext uri="{FF2B5EF4-FFF2-40B4-BE49-F238E27FC236}">
                <a16:creationId xmlns:a16="http://schemas.microsoft.com/office/drawing/2014/main" id="{D2914891-4067-B33F-FD1D-2B74CB889FAF}"/>
              </a:ext>
            </a:extLst>
          </p:cNvPr>
          <p:cNvGraphicFramePr>
            <a:graphicFrameLocks noGrp="1"/>
          </p:cNvGraphicFramePr>
          <p:nvPr>
            <p:extLst>
              <p:ext uri="{D42A27DB-BD31-4B8C-83A1-F6EECF244321}">
                <p14:modId xmlns:p14="http://schemas.microsoft.com/office/powerpoint/2010/main" val="3365900210"/>
              </p:ext>
            </p:extLst>
          </p:nvPr>
        </p:nvGraphicFramePr>
        <p:xfrm>
          <a:off x="747540" y="986842"/>
          <a:ext cx="11316042" cy="5699595"/>
        </p:xfrm>
        <a:graphic>
          <a:graphicData uri="http://schemas.openxmlformats.org/drawingml/2006/table">
            <a:tbl>
              <a:tblPr firstRow="1" bandRow="1">
                <a:tableStyleId>{5C22544A-7EE6-4342-B048-85BDC9FD1C3A}</a:tableStyleId>
              </a:tblPr>
              <a:tblGrid>
                <a:gridCol w="5658021">
                  <a:extLst>
                    <a:ext uri="{9D8B030D-6E8A-4147-A177-3AD203B41FA5}">
                      <a16:colId xmlns:a16="http://schemas.microsoft.com/office/drawing/2014/main" val="3399619768"/>
                    </a:ext>
                  </a:extLst>
                </a:gridCol>
                <a:gridCol w="5658021">
                  <a:extLst>
                    <a:ext uri="{9D8B030D-6E8A-4147-A177-3AD203B41FA5}">
                      <a16:colId xmlns:a16="http://schemas.microsoft.com/office/drawing/2014/main" val="3344016899"/>
                    </a:ext>
                  </a:extLst>
                </a:gridCol>
              </a:tblGrid>
              <a:tr h="518145">
                <a:tc>
                  <a:txBody>
                    <a:bodyPr/>
                    <a:lstStyle/>
                    <a:p>
                      <a:r>
                        <a:rPr lang="en-CA" dirty="0"/>
                        <a:t>Name</a:t>
                      </a:r>
                    </a:p>
                  </a:txBody>
                  <a:tcPr/>
                </a:tc>
                <a:tc>
                  <a:txBody>
                    <a:bodyPr/>
                    <a:lstStyle/>
                    <a:p>
                      <a:r>
                        <a:rPr lang="en-CA" dirty="0"/>
                        <a:t>NSO</a:t>
                      </a:r>
                    </a:p>
                  </a:txBody>
                  <a:tcPr/>
                </a:tc>
                <a:extLst>
                  <a:ext uri="{0D108BD9-81ED-4DB2-BD59-A6C34878D82A}">
                    <a16:rowId xmlns:a16="http://schemas.microsoft.com/office/drawing/2014/main" val="919020276"/>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Rohan Draper, co-chair</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Statistics Denmark</a:t>
                      </a:r>
                    </a:p>
                  </a:txBody>
                  <a:tcPr/>
                </a:tc>
                <a:extLst>
                  <a:ext uri="{0D108BD9-81ED-4DB2-BD59-A6C34878D82A}">
                    <a16:rowId xmlns:a16="http://schemas.microsoft.com/office/drawing/2014/main" val="2614149751"/>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Melanie Santiago, co-chair</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US BLS</a:t>
                      </a:r>
                      <a:endParaRPr lang="en-CA" dirty="0"/>
                    </a:p>
                  </a:txBody>
                  <a:tcPr/>
                </a:tc>
                <a:extLst>
                  <a:ext uri="{0D108BD9-81ED-4DB2-BD59-A6C34878D82A}">
                    <a16:rowId xmlns:a16="http://schemas.microsoft.com/office/drawing/2014/main" val="3139551158"/>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 secretary</a:t>
                      </a:r>
                      <a:endParaRPr lang="en-CA" dirty="0"/>
                    </a:p>
                  </a:txBody>
                  <a:tcPr/>
                </a:tc>
                <a:tc>
                  <a:txBody>
                    <a:bodyPr/>
                    <a:lstStyle/>
                    <a:p>
                      <a:r>
                        <a:rPr lang="en-CA" dirty="0"/>
                        <a:t>?</a:t>
                      </a:r>
                    </a:p>
                  </a:txBody>
                  <a:tcPr/>
                </a:tc>
                <a:extLst>
                  <a:ext uri="{0D108BD9-81ED-4DB2-BD59-A6C34878D82A}">
                    <a16:rowId xmlns:a16="http://schemas.microsoft.com/office/drawing/2014/main" val="3800983221"/>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Christian Puchter</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Statistics Austria</a:t>
                      </a:r>
                      <a:endParaRPr lang="en-CA" dirty="0"/>
                    </a:p>
                  </a:txBody>
                  <a:tcPr/>
                </a:tc>
                <a:extLst>
                  <a:ext uri="{0D108BD9-81ED-4DB2-BD59-A6C34878D82A}">
                    <a16:rowId xmlns:a16="http://schemas.microsoft.com/office/drawing/2014/main" val="854722391"/>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Dorothee Blang</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err="1">
                          <a:solidFill>
                            <a:schemeClr val="dk1"/>
                          </a:solidFill>
                          <a:effectLst/>
                          <a:latin typeface="+mn-lt"/>
                          <a:ea typeface="+mn-ea"/>
                          <a:cs typeface="+mn-cs"/>
                        </a:rPr>
                        <a:t>Destatis</a:t>
                      </a:r>
                      <a:r>
                        <a:rPr lang="en-US" sz="1800" kern="1200" dirty="0">
                          <a:solidFill>
                            <a:schemeClr val="dk1"/>
                          </a:solidFill>
                          <a:effectLst/>
                          <a:latin typeface="+mn-lt"/>
                          <a:ea typeface="+mn-ea"/>
                          <a:cs typeface="+mn-cs"/>
                        </a:rPr>
                        <a:t>, Germany</a:t>
                      </a:r>
                      <a:endParaRPr lang="en-CA" dirty="0"/>
                    </a:p>
                  </a:txBody>
                  <a:tcPr/>
                </a:tc>
                <a:extLst>
                  <a:ext uri="{0D108BD9-81ED-4DB2-BD59-A6C34878D82A}">
                    <a16:rowId xmlns:a16="http://schemas.microsoft.com/office/drawing/2014/main" val="3220862974"/>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Mariagrazia Moschetta</a:t>
                      </a:r>
                      <a:endParaRPr lang="en-CA" dirty="0"/>
                    </a:p>
                  </a:txBody>
                  <a:tcPr/>
                </a:tc>
                <a:tc>
                  <a:txBody>
                    <a:bodyPr/>
                    <a:lstStyle/>
                    <a:p>
                      <a:r>
                        <a:rPr lang="en-CA" dirty="0"/>
                        <a:t>ISTAT, Italy</a:t>
                      </a:r>
                    </a:p>
                  </a:txBody>
                  <a:tcPr/>
                </a:tc>
                <a:extLst>
                  <a:ext uri="{0D108BD9-81ED-4DB2-BD59-A6C34878D82A}">
                    <a16:rowId xmlns:a16="http://schemas.microsoft.com/office/drawing/2014/main" val="3381281094"/>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TBD</a:t>
                      </a:r>
                      <a:endParaRPr lang="en-CA" dirty="0"/>
                    </a:p>
                  </a:txBody>
                  <a:tcPr/>
                </a:tc>
                <a:tc>
                  <a:txBody>
                    <a:bodyPr/>
                    <a:lstStyle/>
                    <a:p>
                      <a:r>
                        <a:rPr lang="en-CA" dirty="0"/>
                        <a:t>TBD</a:t>
                      </a:r>
                    </a:p>
                  </a:txBody>
                  <a:tcPr/>
                </a:tc>
                <a:extLst>
                  <a:ext uri="{0D108BD9-81ED-4DB2-BD59-A6C34878D82A}">
                    <a16:rowId xmlns:a16="http://schemas.microsoft.com/office/drawing/2014/main" val="2650696812"/>
                  </a:ext>
                </a:extLst>
              </a:tr>
              <a:tr h="5181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solidFill>
                            <a:schemeClr val="dk1"/>
                          </a:solidFill>
                          <a:latin typeface="+mn-lt"/>
                          <a:ea typeface="+mn-ea"/>
                          <a:cs typeface="+mn-cs"/>
                        </a:rPr>
                        <a:t>Yuka KIHO</a:t>
                      </a:r>
                      <a:endParaRPr lang="nb-NO" sz="1800" kern="1200" dirty="0">
                        <a:solidFill>
                          <a:schemeClr val="dk1"/>
                        </a:solidFill>
                        <a:latin typeface="+mn-lt"/>
                        <a:ea typeface="+mn-ea"/>
                        <a:cs typeface="+mn-cs"/>
                      </a:endParaRPr>
                    </a:p>
                  </a:txBody>
                  <a:tcPr/>
                </a:tc>
                <a:tc>
                  <a:txBody>
                    <a:bodyPr/>
                    <a:lstStyle/>
                    <a:p>
                      <a:r>
                        <a:rPr lang="en-CA" dirty="0"/>
                        <a:t>Bank of Japan</a:t>
                      </a:r>
                    </a:p>
                  </a:txBody>
                  <a:tcPr/>
                </a:tc>
                <a:extLst>
                  <a:ext uri="{0D108BD9-81ED-4DB2-BD59-A6C34878D82A}">
                    <a16:rowId xmlns:a16="http://schemas.microsoft.com/office/drawing/2014/main" val="220368556"/>
                  </a:ext>
                </a:extLst>
              </a:tr>
              <a:tr h="518145">
                <a:tc>
                  <a:txBody>
                    <a:bodyPr/>
                    <a:lstStyle/>
                    <a:p>
                      <a:r>
                        <a:rPr lang="en-CA" dirty="0"/>
                        <a:t>Pelle Albers</a:t>
                      </a:r>
                    </a:p>
                  </a:txBody>
                  <a:tcPr/>
                </a:tc>
                <a:tc>
                  <a:txBody>
                    <a:bodyPr/>
                    <a:lstStyle/>
                    <a:p>
                      <a:r>
                        <a:rPr lang="en-CA" dirty="0"/>
                        <a:t>Netherlands</a:t>
                      </a:r>
                    </a:p>
                  </a:txBody>
                  <a:tcPr/>
                </a:tc>
                <a:extLst>
                  <a:ext uri="{0D108BD9-81ED-4DB2-BD59-A6C34878D82A}">
                    <a16:rowId xmlns:a16="http://schemas.microsoft.com/office/drawing/2014/main" val="81177016"/>
                  </a:ext>
                </a:extLst>
              </a:tr>
              <a:tr h="518145">
                <a:tc>
                  <a:txBody>
                    <a:bodyPr/>
                    <a:lstStyle/>
                    <a:p>
                      <a:r>
                        <a:rPr lang="en-CA" dirty="0"/>
                        <a:t>?</a:t>
                      </a:r>
                    </a:p>
                  </a:txBody>
                  <a:tcPr/>
                </a:tc>
                <a:tc>
                  <a:txBody>
                    <a:bodyPr/>
                    <a:lstStyle/>
                    <a:p>
                      <a:r>
                        <a:rPr lang="en-CA" dirty="0"/>
                        <a:t>Host Country</a:t>
                      </a:r>
                    </a:p>
                  </a:txBody>
                  <a:tcPr/>
                </a:tc>
                <a:extLst>
                  <a:ext uri="{0D108BD9-81ED-4DB2-BD59-A6C34878D82A}">
                    <a16:rowId xmlns:a16="http://schemas.microsoft.com/office/drawing/2014/main" val="3657651599"/>
                  </a:ext>
                </a:extLst>
              </a:tr>
            </a:tbl>
          </a:graphicData>
        </a:graphic>
      </p:graphicFrame>
      <p:pic>
        <p:nvPicPr>
          <p:cNvPr id="11" name="Picture 10" descr="Voorburg Group homepage">
            <a:extLst>
              <a:ext uri="{FF2B5EF4-FFF2-40B4-BE49-F238E27FC236}">
                <a16:creationId xmlns:a16="http://schemas.microsoft.com/office/drawing/2014/main" id="{B0E7F77B-B120-A025-40FC-FB8089AE9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55" y="121897"/>
            <a:ext cx="676946" cy="838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997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686834" y="1153572"/>
            <a:ext cx="3200400" cy="4461163"/>
          </a:xfrm>
        </p:spPr>
        <p:txBody>
          <a:bodyPr>
            <a:normAutofit/>
          </a:bodyPr>
          <a:lstStyle/>
          <a:p>
            <a:r>
              <a:rPr lang="en-CA" altLang="en-US" sz="3700" b="1" dirty="0">
                <a:solidFill>
                  <a:srgbClr val="FFFFFF"/>
                </a:solidFill>
                <a:latin typeface="Century Gothic" panose="020B0502020202020204" pitchFamily="34" charset="0"/>
              </a:rPr>
              <a:t>Contributions for the 2027/28 Meeting</a:t>
            </a:r>
            <a:endParaRPr lang="nb-NO" sz="3700" b="1" dirty="0">
              <a:solidFill>
                <a:srgbClr val="FFFFFF"/>
              </a:solidFill>
              <a:latin typeface="Century Gothic" panose="020B0502020202020204" pitchFamily="34" charset="0"/>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ssholder for innhold 2">
            <a:extLst>
              <a:ext uri="{FF2B5EF4-FFF2-40B4-BE49-F238E27FC236}">
                <a16:creationId xmlns:a16="http://schemas.microsoft.com/office/drawing/2014/main" id="{50B9C83C-F87F-43A2-BB0D-9982A6E10AC2}"/>
              </a:ext>
            </a:extLst>
          </p:cNvPr>
          <p:cNvSpPr>
            <a:spLocks noGrp="1"/>
          </p:cNvSpPr>
          <p:nvPr>
            <p:ph idx="1"/>
          </p:nvPr>
        </p:nvSpPr>
        <p:spPr>
          <a:xfrm>
            <a:off x="4447308" y="591344"/>
            <a:ext cx="6906491" cy="5585619"/>
          </a:xfrm>
        </p:spPr>
        <p:txBody>
          <a:bodyPr anchor="ctr">
            <a:normAutofit/>
          </a:bodyPr>
          <a:lstStyle/>
          <a:p>
            <a:pPr marL="0" indent="0" fontAlgn="auto">
              <a:spcBef>
                <a:spcPts val="0"/>
              </a:spcBef>
              <a:spcAft>
                <a:spcPts val="0"/>
              </a:spcAft>
              <a:buClr>
                <a:srgbClr val="C93439"/>
              </a:buClr>
              <a:buSzPct val="160000"/>
              <a:buNone/>
              <a:defRPr/>
            </a:pPr>
            <a:endParaRPr lang="en-CA" altLang="it-IT" dirty="0">
              <a:latin typeface="Century Gothic" panose="020B0502020202020204" pitchFamily="34" charset="0"/>
            </a:endParaRPr>
          </a:p>
          <a:p>
            <a:pPr marL="0" indent="0" fontAlgn="auto">
              <a:spcBef>
                <a:spcPts val="0"/>
              </a:spcBef>
              <a:spcAft>
                <a:spcPts val="0"/>
              </a:spcAft>
              <a:buClr>
                <a:srgbClr val="C93439"/>
              </a:buClr>
              <a:buSzPct val="160000"/>
              <a:buNone/>
              <a:defRPr/>
            </a:pPr>
            <a:r>
              <a:rPr lang="en-CA" altLang="it-IT" b="1" dirty="0">
                <a:latin typeface="Century Gothic" panose="020B0502020202020204" pitchFamily="34" charset="0"/>
              </a:rPr>
              <a:t>How do I volunteer to contribute a paper or presentation for the VG 2026/27 meeting? </a:t>
            </a:r>
          </a:p>
          <a:p>
            <a:pPr marL="0" indent="0" fontAlgn="auto">
              <a:spcBef>
                <a:spcPts val="0"/>
              </a:spcBef>
              <a:spcAft>
                <a:spcPts val="0"/>
              </a:spcAft>
              <a:buClr>
                <a:srgbClr val="C93439"/>
              </a:buClr>
              <a:buSzPct val="160000"/>
              <a:buNone/>
              <a:defRPr/>
            </a:pPr>
            <a:endParaRPr lang="en-CA" altLang="it-IT" dirty="0">
              <a:latin typeface="Century Gothic" panose="020B0502020202020204" pitchFamily="34" charset="0"/>
            </a:endParaRPr>
          </a:p>
          <a:p>
            <a:pPr marL="0" indent="0" fontAlgn="auto">
              <a:spcBef>
                <a:spcPts val="0"/>
              </a:spcBef>
              <a:spcAft>
                <a:spcPts val="0"/>
              </a:spcAft>
              <a:buClr>
                <a:srgbClr val="C93439"/>
              </a:buClr>
              <a:buSzPct val="160000"/>
              <a:buNone/>
              <a:defRPr/>
            </a:pPr>
            <a:r>
              <a:rPr lang="en-CA" altLang="it-IT" dirty="0">
                <a:latin typeface="Century Gothic" panose="020B0502020202020204" pitchFamily="34" charset="0"/>
              </a:rPr>
              <a:t>Send an email to the Voorburg co-chairs, Melanie Santiago (</a:t>
            </a:r>
            <a:r>
              <a:rPr lang="en-CA" altLang="it-IT" dirty="0">
                <a:latin typeface="Century Gothic" panose="020B0502020202020204" pitchFamily="34" charset="0"/>
                <a:hlinkClick r:id="rId2"/>
              </a:rPr>
              <a:t>santiago.melanie@bls.gov</a:t>
            </a:r>
            <a:r>
              <a:rPr lang="en-CA" altLang="it-IT" dirty="0">
                <a:latin typeface="Century Gothic" panose="020B0502020202020204" pitchFamily="34" charset="0"/>
              </a:rPr>
              <a:t> ) and Rohan Draper (</a:t>
            </a:r>
            <a:r>
              <a:rPr lang="en-CA" altLang="it-IT" dirty="0">
                <a:latin typeface="Century Gothic" panose="020B0502020202020204" pitchFamily="34" charset="0"/>
                <a:hlinkClick r:id="rId3"/>
              </a:rPr>
              <a:t>RJD@dst.dk</a:t>
            </a:r>
            <a:r>
              <a:rPr lang="en-CA" altLang="it-IT" dirty="0">
                <a:latin typeface="Century Gothic" panose="020B0502020202020204" pitchFamily="34" charset="0"/>
              </a:rPr>
              <a:t>) with your name, NSO and topic</a:t>
            </a:r>
            <a:endParaRPr lang="en-CA" altLang="it-IT" i="1" dirty="0">
              <a:latin typeface="Century Gothic" panose="020B0502020202020204" pitchFamily="34" charset="0"/>
            </a:endParaRPr>
          </a:p>
          <a:p>
            <a:pPr marL="0" indent="0">
              <a:buNone/>
            </a:pPr>
            <a:endParaRPr lang="nb-NO" dirty="0"/>
          </a:p>
        </p:txBody>
      </p:sp>
    </p:spTree>
    <p:extLst>
      <p:ext uri="{BB962C8B-B14F-4D97-AF65-F5344CB8AC3E}">
        <p14:creationId xmlns:p14="http://schemas.microsoft.com/office/powerpoint/2010/main" val="1000640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11D3A-41EB-BC5B-43E1-D2B955DD83A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E30EB47-4073-9124-0399-7A9C19C3A3AB}"/>
              </a:ext>
            </a:extLst>
          </p:cNvPr>
          <p:cNvSpPr>
            <a:spLocks noGrp="1"/>
          </p:cNvSpPr>
          <p:nvPr>
            <p:ph type="title"/>
          </p:nvPr>
        </p:nvSpPr>
        <p:spPr/>
        <p:txBody>
          <a:bodyPr/>
          <a:lstStyle/>
          <a:p>
            <a:r>
              <a:rPr lang="en-CA" sz="4000" b="1" dirty="0">
                <a:solidFill>
                  <a:srgbClr val="C93439"/>
                </a:solidFill>
                <a:latin typeface="Century Gothic" panose="020B0502020202020204" pitchFamily="34" charset="0"/>
              </a:rPr>
              <a:t>Possible Topics for 2027</a:t>
            </a:r>
            <a:r>
              <a:rPr lang="it-IT" sz="4000" b="1" dirty="0">
                <a:solidFill>
                  <a:srgbClr val="C00000"/>
                </a:solidFill>
                <a:latin typeface="Century Gothic" panose="020B0502020202020204" pitchFamily="34" charset="0"/>
              </a:rPr>
              <a:t> </a:t>
            </a:r>
            <a:endParaRPr lang="nb-NO" sz="4000" b="1" dirty="0">
              <a:solidFill>
                <a:srgbClr val="C00000"/>
              </a:solidFill>
              <a:latin typeface="Century Gothic" panose="020B0502020202020204" pitchFamily="34" charset="0"/>
            </a:endParaRPr>
          </a:p>
        </p:txBody>
      </p:sp>
      <p:sp>
        <p:nvSpPr>
          <p:cNvPr id="3" name="Plassholder for innhold 2">
            <a:extLst>
              <a:ext uri="{FF2B5EF4-FFF2-40B4-BE49-F238E27FC236}">
                <a16:creationId xmlns:a16="http://schemas.microsoft.com/office/drawing/2014/main" id="{4EF10D90-E7FF-A262-E723-9E53383D795B}"/>
              </a:ext>
            </a:extLst>
          </p:cNvPr>
          <p:cNvSpPr>
            <a:spLocks noGrp="1"/>
          </p:cNvSpPr>
          <p:nvPr>
            <p:ph idx="1"/>
          </p:nvPr>
        </p:nvSpPr>
        <p:spPr>
          <a:xfrm>
            <a:off x="738809" y="1848819"/>
            <a:ext cx="10515600"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a:latin typeface="Century Gothic" panose="020B0502020202020204" pitchFamily="34" charset="0"/>
              <a:cs typeface="Times New Roman" panose="02020603050405020304" pitchFamily="18" charset="0"/>
            </a:endParaRPr>
          </a:p>
          <a:p>
            <a:endParaRPr lang="nb-NO" dirty="0"/>
          </a:p>
        </p:txBody>
      </p:sp>
      <p:graphicFrame>
        <p:nvGraphicFramePr>
          <p:cNvPr id="7" name="Table 6">
            <a:extLst>
              <a:ext uri="{FF2B5EF4-FFF2-40B4-BE49-F238E27FC236}">
                <a16:creationId xmlns:a16="http://schemas.microsoft.com/office/drawing/2014/main" id="{E1E5E18B-6047-EEA7-ACA0-1B156D726EC3}"/>
              </a:ext>
            </a:extLst>
          </p:cNvPr>
          <p:cNvGraphicFramePr>
            <a:graphicFrameLocks noGrp="1"/>
          </p:cNvGraphicFramePr>
          <p:nvPr>
            <p:extLst>
              <p:ext uri="{D42A27DB-BD31-4B8C-83A1-F6EECF244321}">
                <p14:modId xmlns:p14="http://schemas.microsoft.com/office/powerpoint/2010/main" val="3867280236"/>
              </p:ext>
            </p:extLst>
          </p:nvPr>
        </p:nvGraphicFramePr>
        <p:xfrm>
          <a:off x="828675" y="1447801"/>
          <a:ext cx="11189154" cy="4920693"/>
        </p:xfrm>
        <a:graphic>
          <a:graphicData uri="http://schemas.openxmlformats.org/drawingml/2006/table">
            <a:tbl>
              <a:tblPr/>
              <a:tblGrid>
                <a:gridCol w="8703514">
                  <a:extLst>
                    <a:ext uri="{9D8B030D-6E8A-4147-A177-3AD203B41FA5}">
                      <a16:colId xmlns:a16="http://schemas.microsoft.com/office/drawing/2014/main" val="349554691"/>
                    </a:ext>
                  </a:extLst>
                </a:gridCol>
                <a:gridCol w="2485640">
                  <a:extLst>
                    <a:ext uri="{9D8B030D-6E8A-4147-A177-3AD203B41FA5}">
                      <a16:colId xmlns:a16="http://schemas.microsoft.com/office/drawing/2014/main" val="1054020604"/>
                    </a:ext>
                  </a:extLst>
                </a:gridCol>
              </a:tblGrid>
              <a:tr h="2490163">
                <a:tc>
                  <a:txBody>
                    <a:bodyPr/>
                    <a:lstStyle/>
                    <a:p>
                      <a:pPr algn="l" fontAlgn="b">
                        <a:buNone/>
                      </a:pPr>
                      <a:endParaRPr lang="en-CA" sz="1400" b="1" i="0" u="none" strike="noStrike" dirty="0">
                        <a:solidFill>
                          <a:srgbClr val="0F0865"/>
                        </a:solidFill>
                        <a:effectLst/>
                        <a:latin typeface="Arial" panose="020B0604020202020204" pitchFamily="34" charset="0"/>
                      </a:endParaRPr>
                    </a:p>
                    <a:p>
                      <a:pPr algn="l" fontAlgn="b">
                        <a:buNone/>
                      </a:pPr>
                      <a:r>
                        <a:rPr lang="en-CA" sz="1400" b="1" i="0" u="none" strike="noStrike" dirty="0">
                          <a:solidFill>
                            <a:srgbClr val="0F0865"/>
                          </a:solidFill>
                          <a:effectLst/>
                          <a:latin typeface="Arial" panose="020B0604020202020204" pitchFamily="34" charset="0"/>
                        </a:rPr>
                        <a:t>Sector Paper</a:t>
                      </a:r>
                    </a:p>
                    <a:p>
                      <a:pPr marL="171450" lvl="0" indent="-171450" algn="l" defTabSz="914400" rtl="0" eaLnBrk="1" fontAlgn="b" latinLnBrk="0" hangingPunct="1">
                        <a:buFont typeface="Arial" panose="020B0604020202020204" pitchFamily="34" charset="0"/>
                        <a:buChar char="•"/>
                      </a:pPr>
                      <a:r>
                        <a:rPr lang="en-CA" sz="1400" b="0" i="0" u="none" strike="noStrike" kern="1200" dirty="0">
                          <a:solidFill>
                            <a:srgbClr val="0F0865"/>
                          </a:solidFill>
                          <a:effectLst/>
                          <a:latin typeface="Arial" panose="020B0604020202020204" pitchFamily="34" charset="0"/>
                          <a:ea typeface="+mn-ea"/>
                          <a:cs typeface="+mn-cs"/>
                        </a:rPr>
                        <a:t>ISIC 60 television broadcasting</a:t>
                      </a:r>
                    </a:p>
                    <a:p>
                      <a:pPr marL="171450" lvl="0" indent="-171450" algn="l" defTabSz="914400" rtl="0" eaLnBrk="1" fontAlgn="b" latinLnBrk="0" hangingPunct="1">
                        <a:buFont typeface="Arial" panose="020B0604020202020204" pitchFamily="34" charset="0"/>
                        <a:buChar char="•"/>
                      </a:pPr>
                      <a:r>
                        <a:rPr lang="en-US" sz="1400" b="0" i="0" u="none" strike="noStrike" kern="1200" dirty="0">
                          <a:solidFill>
                            <a:srgbClr val="0F0865"/>
                          </a:solidFill>
                          <a:effectLst/>
                          <a:latin typeface="Arial" panose="020B0604020202020204" pitchFamily="34" charset="0"/>
                          <a:ea typeface="+mn-ea"/>
                          <a:cs typeface="+mn-cs"/>
                        </a:rPr>
                        <a:t>ISIC 7911 Travel Agency Activities</a:t>
                      </a:r>
                      <a:endParaRPr lang="en-CA" sz="1400" b="0" i="0" u="none" strike="noStrike" kern="1200" dirty="0">
                        <a:solidFill>
                          <a:srgbClr val="0F0865"/>
                        </a:solidFill>
                        <a:effectLst/>
                        <a:latin typeface="Arial" panose="020B0604020202020204" pitchFamily="34" charset="0"/>
                        <a:ea typeface="+mn-ea"/>
                        <a:cs typeface="+mn-cs"/>
                      </a:endParaRPr>
                    </a:p>
                    <a:p>
                      <a:pPr marL="171450" lvl="0" indent="-171450" algn="l" defTabSz="914400" rtl="0" eaLnBrk="1" fontAlgn="b" latinLnBrk="0" hangingPunct="1">
                        <a:buFont typeface="Arial" panose="020B0604020202020204" pitchFamily="34" charset="0"/>
                        <a:buChar char="•"/>
                      </a:pPr>
                      <a:r>
                        <a:rPr lang="en-US" sz="1400" b="0" i="0" u="none" strike="noStrike" kern="1200" dirty="0">
                          <a:solidFill>
                            <a:srgbClr val="0F0865"/>
                          </a:solidFill>
                          <a:effectLst/>
                          <a:latin typeface="Arial" panose="020B0604020202020204" pitchFamily="34" charset="0"/>
                          <a:ea typeface="+mn-ea"/>
                          <a:cs typeface="+mn-cs"/>
                        </a:rPr>
                        <a:t>ISIC 774 Leasing of intellectual property</a:t>
                      </a:r>
                      <a:endParaRPr lang="en-CA" sz="1400" b="0" i="0" u="none" strike="noStrike" kern="1200" dirty="0">
                        <a:solidFill>
                          <a:srgbClr val="0F0865"/>
                        </a:solidFill>
                        <a:effectLst/>
                        <a:latin typeface="Arial" panose="020B0604020202020204" pitchFamily="34" charset="0"/>
                        <a:ea typeface="+mn-ea"/>
                        <a:cs typeface="+mn-cs"/>
                      </a:endParaRPr>
                    </a:p>
                    <a:p>
                      <a:pPr algn="l" fontAlgn="b">
                        <a:buNone/>
                      </a:pPr>
                      <a:endParaRPr lang="en-CA" sz="1400" b="1" i="0" u="none" strike="noStrike" dirty="0">
                        <a:solidFill>
                          <a:srgbClr val="0F0865"/>
                        </a:solidFill>
                        <a:effectLst/>
                        <a:latin typeface="Arial" panose="020B0604020202020204" pitchFamily="34" charset="0"/>
                      </a:endParaRPr>
                    </a:p>
                    <a:p>
                      <a:pPr algn="l" fontAlgn="b">
                        <a:buNone/>
                      </a:pPr>
                      <a:r>
                        <a:rPr lang="en-CA" sz="1400" b="1" i="0" u="none" strike="noStrike" dirty="0">
                          <a:solidFill>
                            <a:srgbClr val="0F0865"/>
                          </a:solidFill>
                          <a:effectLst/>
                          <a:latin typeface="Arial" panose="020B0604020202020204" pitchFamily="34" charset="0"/>
                        </a:rPr>
                        <a:t>Task force</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Examine productivity and quality adjustment in SPPIs (with extra reference to hourly rates)</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Impact of AI on the productivity of companies, how is this measured?</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CA" sz="1400" b="0" i="0" u="none" strike="noStrike" dirty="0">
                        <a:solidFill>
                          <a:srgbClr val="0F0865"/>
                        </a:solidFill>
                        <a:effectLst/>
                        <a:latin typeface="Arial" panose="020B0604020202020204" pitchFamily="34" charset="0"/>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dirty="0">
                          <a:solidFill>
                            <a:srgbClr val="0F0865"/>
                          </a:solidFill>
                          <a:effectLst/>
                          <a:latin typeface="Arial" panose="020B0604020202020204" pitchFamily="34" charset="0"/>
                          <a:ea typeface="+mn-ea"/>
                          <a:cs typeface="+mn-cs"/>
                        </a:rPr>
                        <a:t>Determine the circumstances under which CPI can be appropriately used in the compilation of PPIs.</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dirty="0" err="1">
                          <a:solidFill>
                            <a:srgbClr val="0F0865"/>
                          </a:solidFill>
                          <a:effectLst/>
                          <a:latin typeface="Arial" panose="020B0604020202020204" pitchFamily="34" charset="0"/>
                          <a:ea typeface="+mn-ea"/>
                          <a:cs typeface="+mn-cs"/>
                        </a:rPr>
                        <a:t>Finalising</a:t>
                      </a:r>
                      <a:r>
                        <a:rPr lang="en-US" sz="1400" b="0" i="0" u="none" strike="noStrike" kern="1200" dirty="0">
                          <a:solidFill>
                            <a:srgbClr val="0F0865"/>
                          </a:solidFill>
                          <a:effectLst/>
                          <a:latin typeface="Arial" panose="020B0604020202020204" pitchFamily="34" charset="0"/>
                          <a:ea typeface="+mn-ea"/>
                          <a:cs typeface="+mn-cs"/>
                        </a:rPr>
                        <a:t> current documents for use </a:t>
                      </a:r>
                      <a:r>
                        <a:rPr lang="en-US" sz="1400" b="0" i="0" u="none" strike="noStrike" kern="1200">
                          <a:solidFill>
                            <a:srgbClr val="0F0865"/>
                          </a:solidFill>
                          <a:effectLst/>
                          <a:latin typeface="Arial" panose="020B0604020202020204" pitchFamily="34" charset="0"/>
                          <a:ea typeface="+mn-ea"/>
                          <a:cs typeface="+mn-cs"/>
                        </a:rPr>
                        <a:t>in manuals</a:t>
                      </a:r>
                      <a:endParaRPr lang="en-CA" sz="1400" b="0" i="0" u="none" strike="noStrike" kern="1200" dirty="0">
                        <a:solidFill>
                          <a:srgbClr val="0F0865"/>
                        </a:solidFill>
                        <a:effectLst/>
                        <a:latin typeface="Arial" panose="020B0604020202020204" pitchFamily="34" charset="0"/>
                        <a:ea typeface="+mn-ea"/>
                        <a:cs typeface="+mn-cs"/>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CA" sz="1400" b="0" i="0" u="none" strike="noStrike" kern="1200" dirty="0">
                        <a:solidFill>
                          <a:srgbClr val="0F0865"/>
                        </a:solidFill>
                        <a:effectLst/>
                        <a:latin typeface="Arial" panose="020B0604020202020204" pitchFamily="34" charset="0"/>
                        <a:ea typeface="+mn-ea"/>
                        <a:cs typeface="+mn-cs"/>
                      </a:endParaRPr>
                    </a:p>
                    <a:p>
                      <a:pPr algn="l" fontAlgn="b">
                        <a:buNone/>
                      </a:pPr>
                      <a:endParaRPr lang="en-CA" sz="1400" b="1"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262376802"/>
                  </a:ext>
                </a:extLst>
              </a:tr>
              <a:tr h="1701704">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CA" sz="1400" b="1" i="0" u="none" strike="noStrike" kern="1200" dirty="0">
                          <a:solidFill>
                            <a:srgbClr val="0F0865"/>
                          </a:solidFill>
                          <a:effectLst/>
                          <a:latin typeface="Arial" panose="020B0604020202020204" pitchFamily="34" charset="0"/>
                          <a:ea typeface="+mn-ea"/>
                          <a:cs typeface="+mn-cs"/>
                        </a:rPr>
                        <a:t>Industry</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CA" sz="1400" b="0" i="0" u="none" strike="noStrike" kern="1200" dirty="0">
                        <a:solidFill>
                          <a:srgbClr val="0F0865"/>
                        </a:solidFill>
                        <a:effectLst/>
                        <a:latin typeface="Arial" panose="020B0604020202020204" pitchFamily="34" charset="0"/>
                        <a:ea typeface="+mn-ea"/>
                        <a:cs typeface="+mn-cs"/>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Computer Software (CPA 62)</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Information Services (CPA 63)</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ISIC 68 Rental and leasing of properties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Discussing measurement issues related to ISIC 78 employment services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Mini presentation: SPPI for ISIC 77.2 Rental and leasing of personal and household goods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Financial insurance services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136437783"/>
                  </a:ext>
                </a:extLst>
              </a:tr>
              <a:tr h="214073">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546016778"/>
                  </a:ext>
                </a:extLst>
              </a:tr>
            </a:tbl>
          </a:graphicData>
        </a:graphic>
      </p:graphicFrame>
    </p:spTree>
    <p:extLst>
      <p:ext uri="{BB962C8B-B14F-4D97-AF65-F5344CB8AC3E}">
        <p14:creationId xmlns:p14="http://schemas.microsoft.com/office/powerpoint/2010/main" val="249281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C9BA2-92E0-BF4C-2067-A8E660FE549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AF031B8-24A2-89D6-2A2A-0899ABADAE43}"/>
              </a:ext>
            </a:extLst>
          </p:cNvPr>
          <p:cNvSpPr>
            <a:spLocks noGrp="1"/>
          </p:cNvSpPr>
          <p:nvPr>
            <p:ph type="title"/>
          </p:nvPr>
        </p:nvSpPr>
        <p:spPr/>
        <p:txBody>
          <a:bodyPr/>
          <a:lstStyle/>
          <a:p>
            <a:r>
              <a:rPr lang="en-CA" sz="4000" b="1" dirty="0">
                <a:solidFill>
                  <a:srgbClr val="C93439"/>
                </a:solidFill>
                <a:latin typeface="Century Gothic" panose="020B0502020202020204" pitchFamily="34" charset="0"/>
              </a:rPr>
              <a:t>Possible Topics for 2027</a:t>
            </a:r>
            <a:r>
              <a:rPr lang="it-IT" sz="4000" b="1" dirty="0">
                <a:solidFill>
                  <a:srgbClr val="C00000"/>
                </a:solidFill>
                <a:latin typeface="Century Gothic" panose="020B0502020202020204" pitchFamily="34" charset="0"/>
              </a:rPr>
              <a:t> </a:t>
            </a:r>
            <a:endParaRPr lang="nb-NO" sz="4000" b="1" dirty="0">
              <a:solidFill>
                <a:srgbClr val="C00000"/>
              </a:solidFill>
              <a:latin typeface="Century Gothic" panose="020B0502020202020204" pitchFamily="34" charset="0"/>
            </a:endParaRPr>
          </a:p>
        </p:txBody>
      </p:sp>
      <p:sp>
        <p:nvSpPr>
          <p:cNvPr id="3" name="Plassholder for innhold 2">
            <a:extLst>
              <a:ext uri="{FF2B5EF4-FFF2-40B4-BE49-F238E27FC236}">
                <a16:creationId xmlns:a16="http://schemas.microsoft.com/office/drawing/2014/main" id="{448BDCD5-03D5-4579-FB78-48F7F8D3CE9E}"/>
              </a:ext>
            </a:extLst>
          </p:cNvPr>
          <p:cNvSpPr>
            <a:spLocks noGrp="1"/>
          </p:cNvSpPr>
          <p:nvPr>
            <p:ph idx="1"/>
          </p:nvPr>
        </p:nvSpPr>
        <p:spPr>
          <a:xfrm>
            <a:off x="738809" y="1848819"/>
            <a:ext cx="10515600"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a:latin typeface="Century Gothic" panose="020B0502020202020204" pitchFamily="34" charset="0"/>
              <a:cs typeface="Times New Roman" panose="02020603050405020304" pitchFamily="18" charset="0"/>
            </a:endParaRPr>
          </a:p>
          <a:p>
            <a:endParaRPr lang="nb-NO" dirty="0"/>
          </a:p>
        </p:txBody>
      </p:sp>
      <p:graphicFrame>
        <p:nvGraphicFramePr>
          <p:cNvPr id="7" name="Table 6">
            <a:extLst>
              <a:ext uri="{FF2B5EF4-FFF2-40B4-BE49-F238E27FC236}">
                <a16:creationId xmlns:a16="http://schemas.microsoft.com/office/drawing/2014/main" id="{E90F8883-3F6C-5B03-9581-26942362760D}"/>
              </a:ext>
            </a:extLst>
          </p:cNvPr>
          <p:cNvGraphicFramePr>
            <a:graphicFrameLocks noGrp="1"/>
          </p:cNvGraphicFramePr>
          <p:nvPr>
            <p:extLst>
              <p:ext uri="{D42A27DB-BD31-4B8C-83A1-F6EECF244321}">
                <p14:modId xmlns:p14="http://schemas.microsoft.com/office/powerpoint/2010/main" val="2502256377"/>
              </p:ext>
            </p:extLst>
          </p:nvPr>
        </p:nvGraphicFramePr>
        <p:xfrm>
          <a:off x="829876" y="1447801"/>
          <a:ext cx="11176714" cy="4606269"/>
        </p:xfrm>
        <a:graphic>
          <a:graphicData uri="http://schemas.openxmlformats.org/drawingml/2006/table">
            <a:tbl>
              <a:tblPr/>
              <a:tblGrid>
                <a:gridCol w="10473337">
                  <a:extLst>
                    <a:ext uri="{9D8B030D-6E8A-4147-A177-3AD203B41FA5}">
                      <a16:colId xmlns:a16="http://schemas.microsoft.com/office/drawing/2014/main" val="349554691"/>
                    </a:ext>
                  </a:extLst>
                </a:gridCol>
                <a:gridCol w="703377">
                  <a:extLst>
                    <a:ext uri="{9D8B030D-6E8A-4147-A177-3AD203B41FA5}">
                      <a16:colId xmlns:a16="http://schemas.microsoft.com/office/drawing/2014/main" val="1054020604"/>
                    </a:ext>
                  </a:extLst>
                </a:gridCol>
              </a:tblGrid>
              <a:tr h="363714">
                <a:tc>
                  <a:txBody>
                    <a:bodyPr/>
                    <a:lstStyle/>
                    <a:p>
                      <a:pPr algn="l" fontAlgn="b">
                        <a:buNone/>
                      </a:pPr>
                      <a:r>
                        <a:rPr lang="en-CA" sz="1400" b="1" i="0" u="none" strike="noStrike" dirty="0">
                          <a:solidFill>
                            <a:srgbClr val="0F0865"/>
                          </a:solidFill>
                          <a:effectLst/>
                          <a:latin typeface="Arial" panose="020B0604020202020204" pitchFamily="34" charset="0"/>
                        </a:rPr>
                        <a:t>Deflators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262376802"/>
                  </a:ext>
                </a:extLst>
              </a:tr>
              <a:tr h="0">
                <a:tc>
                  <a:txBody>
                    <a:bodyPr/>
                    <a:lstStyle/>
                    <a:p>
                      <a:pPr marL="171450" indent="-171450" algn="l" fontAlgn="b">
                        <a:buFont typeface="Arial" panose="020B0604020202020204" pitchFamily="34" charset="0"/>
                        <a:buChar char="•"/>
                      </a:pPr>
                      <a:r>
                        <a:rPr lang="en-CA" sz="1400" b="0" i="0" u="none" strike="noStrike" dirty="0">
                          <a:solidFill>
                            <a:srgbClr val="0F0865"/>
                          </a:solidFill>
                          <a:effectLst/>
                          <a:latin typeface="Arial" panose="020B0604020202020204" pitchFamily="34" charset="0"/>
                        </a:rPr>
                        <a:t>Trade in Service Deflators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136437783"/>
                  </a:ext>
                </a:extLst>
              </a:tr>
              <a:tr h="349725">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ISP - how to measure turnover or other ways to measure production</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Cloud computing services price index</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Update on measuring international trade in services volume</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CA" sz="1400" b="0" i="0" u="none" strike="noStrike" kern="1200" dirty="0">
                        <a:solidFill>
                          <a:srgbClr val="0F0865"/>
                        </a:solidFill>
                        <a:effectLst/>
                        <a:latin typeface="Arial" panose="020B0604020202020204" pitchFamily="34" charset="0"/>
                        <a:ea typeface="+mn-ea"/>
                        <a:cs typeface="+mn-cs"/>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546016778"/>
                  </a:ext>
                </a:extLst>
              </a:tr>
              <a:tr h="34972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CA" sz="1400" b="1" i="0" u="none" strike="noStrike" dirty="0">
                          <a:solidFill>
                            <a:srgbClr val="0F0865"/>
                          </a:solidFill>
                          <a:effectLst/>
                          <a:latin typeface="Arial" panose="020B0604020202020204" pitchFamily="34" charset="0"/>
                        </a:rPr>
                        <a:t>Alternative Data</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Using admin data to supplement survey data – Bayesian small area estimation</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How admin data could be used to further extend the coverage of STEC (Services Trade by Enterprise Statistics)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dirty="0" err="1">
                          <a:solidFill>
                            <a:srgbClr val="0F0865"/>
                          </a:solidFill>
                          <a:effectLst/>
                          <a:latin typeface="Arial" panose="020B0604020202020204" pitchFamily="34" charset="0"/>
                          <a:ea typeface="+mn-ea"/>
                          <a:cs typeface="+mn-cs"/>
                        </a:rPr>
                        <a:t>ViDA</a:t>
                      </a:r>
                      <a:r>
                        <a:rPr lang="en-US" sz="1400" b="0" i="0" u="none" strike="noStrike" kern="1200" dirty="0">
                          <a:solidFill>
                            <a:srgbClr val="0F0865"/>
                          </a:solidFill>
                          <a:effectLst/>
                          <a:latin typeface="Arial" panose="020B0604020202020204" pitchFamily="34" charset="0"/>
                          <a:ea typeface="+mn-ea"/>
                          <a:cs typeface="+mn-cs"/>
                        </a:rPr>
                        <a:t>. Most major audit firms and IT suppliers in financial software work with solutions for electronic invoicing. The question is how NSA can benefit from this data? Italy is already working on this.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Administrative data use to compile accommodation SPPI</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dirty="0">
                          <a:solidFill>
                            <a:srgbClr val="0F0865"/>
                          </a:solidFill>
                          <a:effectLst/>
                          <a:latin typeface="Arial" panose="020B0604020202020204" pitchFamily="34" charset="0"/>
                          <a:ea typeface="+mn-ea"/>
                          <a:cs typeface="+mn-cs"/>
                        </a:rPr>
                        <a:t>   </a:t>
                      </a:r>
                      <a:endParaRPr lang="en-CA" sz="1400" b="0" i="0" u="none" strike="noStrike" kern="1200" dirty="0">
                        <a:solidFill>
                          <a:srgbClr val="0F0865"/>
                        </a:solidFill>
                        <a:effectLst/>
                        <a:latin typeface="Arial" panose="020B0604020202020204" pitchFamily="34" charset="0"/>
                        <a:ea typeface="+mn-ea"/>
                        <a:cs typeface="+mn-cs"/>
                      </a:endParaRPr>
                    </a:p>
                    <a:p>
                      <a:pPr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050704406"/>
                  </a:ext>
                </a:extLst>
              </a:tr>
              <a:tr h="349725">
                <a:tc>
                  <a:txBody>
                    <a:bodyPr/>
                    <a:lstStyle/>
                    <a:p>
                      <a:pPr algn="l" fontAlgn="b">
                        <a:buNone/>
                      </a:pPr>
                      <a:r>
                        <a:rPr lang="en-CA" sz="1400" b="1" i="0" u="none" strike="noStrike" dirty="0">
                          <a:solidFill>
                            <a:srgbClr val="0F0865"/>
                          </a:solidFill>
                          <a:effectLst/>
                          <a:latin typeface="Arial" panose="020B0604020202020204" pitchFamily="34" charset="0"/>
                        </a:rPr>
                        <a:t>Manuals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726483130"/>
                  </a:ext>
                </a:extLst>
              </a:tr>
              <a:tr h="258090">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Adoption on SNA guidance (e.g. data as an asset)</a:t>
                      </a:r>
                    </a:p>
                  </a:txBody>
                  <a:tcPr marL="6350" marR="6350" marT="6350" marB="0" anchor="b">
                    <a:lnL>
                      <a:noFill/>
                    </a:lnL>
                    <a:lnR>
                      <a:noFill/>
                    </a:lnR>
                    <a:lnT>
                      <a:noFill/>
                    </a:lnT>
                    <a:lnB>
                      <a:noFill/>
                    </a:lnB>
                    <a:noFill/>
                  </a:tcPr>
                </a:tc>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CA" sz="1400" b="0" i="0" u="none" strike="noStrike" kern="1200" dirty="0">
                        <a:solidFill>
                          <a:srgbClr val="0F0865"/>
                        </a:solidFill>
                        <a:effectLst/>
                        <a:latin typeface="Arial" panose="020B0604020202020204" pitchFamily="34" charset="0"/>
                        <a:ea typeface="+mn-ea"/>
                        <a:cs typeface="+mn-cs"/>
                      </a:endParaRPr>
                    </a:p>
                  </a:txBody>
                  <a:tcPr marL="6350" marR="6350" marT="6350" marB="0" anchor="b">
                    <a:lnL>
                      <a:noFill/>
                    </a:lnL>
                    <a:lnR>
                      <a:noFill/>
                    </a:lnR>
                    <a:lnT>
                      <a:noFill/>
                    </a:lnT>
                    <a:lnB>
                      <a:noFill/>
                    </a:lnB>
                    <a:noFill/>
                  </a:tcPr>
                </a:tc>
                <a:extLst>
                  <a:ext uri="{0D108BD9-81ED-4DB2-BD59-A6C34878D82A}">
                    <a16:rowId xmlns:a16="http://schemas.microsoft.com/office/drawing/2014/main" val="2737914559"/>
                  </a:ext>
                </a:extLst>
              </a:tr>
              <a:tr h="176713">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Update on measuring international trade in services volume (OECD)</a:t>
                      </a:r>
                    </a:p>
                  </a:txBody>
                  <a:tcPr marL="6350" marR="6350" marT="6350" marB="0" anchor="b">
                    <a:lnL>
                      <a:noFill/>
                    </a:lnL>
                    <a:lnR>
                      <a:noFill/>
                    </a:lnR>
                    <a:lnT>
                      <a:noFill/>
                    </a:lnT>
                    <a:lnB>
                      <a:noFill/>
                    </a:lnB>
                    <a:noFill/>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CA" sz="1400" b="0" i="0" u="none" strike="noStrike" kern="1200" dirty="0">
                        <a:solidFill>
                          <a:srgbClr val="0F0865"/>
                        </a:solidFill>
                        <a:effectLst/>
                        <a:latin typeface="Arial" panose="020B0604020202020204" pitchFamily="34" charset="0"/>
                        <a:ea typeface="+mn-ea"/>
                        <a:cs typeface="+mn-cs"/>
                      </a:endParaRPr>
                    </a:p>
                  </a:txBody>
                  <a:tcPr marL="6350" marR="6350" marT="6350" marB="0" anchor="b">
                    <a:lnL>
                      <a:noFill/>
                    </a:lnL>
                    <a:lnR>
                      <a:noFill/>
                    </a:lnR>
                    <a:lnT>
                      <a:noFill/>
                    </a:lnT>
                    <a:lnB>
                      <a:noFill/>
                    </a:lnB>
                    <a:noFill/>
                  </a:tcPr>
                </a:tc>
                <a:extLst>
                  <a:ext uri="{0D108BD9-81ED-4DB2-BD59-A6C34878D82A}">
                    <a16:rowId xmlns:a16="http://schemas.microsoft.com/office/drawing/2014/main" val="349739041"/>
                  </a:ext>
                </a:extLst>
              </a:tr>
              <a:tr h="0">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kern="1200" dirty="0">
                          <a:solidFill>
                            <a:srgbClr val="0F0865"/>
                          </a:solidFill>
                          <a:effectLst/>
                          <a:latin typeface="Arial" panose="020B0604020202020204" pitchFamily="34" charset="0"/>
                          <a:ea typeface="+mn-ea"/>
                          <a:cs typeface="+mn-cs"/>
                        </a:rPr>
                        <a:t>PPI Manual Update (IMF)</a:t>
                      </a:r>
                    </a:p>
                    <a:p>
                      <a:pPr algn="l" fontAlgn="b">
                        <a:buNone/>
                      </a:pPr>
                      <a:endParaRPr lang="en-CA" sz="1400" b="1"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CA" sz="1400" b="0" i="0" u="none" strike="noStrike" kern="1200" dirty="0">
                        <a:solidFill>
                          <a:srgbClr val="0F0865"/>
                        </a:solidFill>
                        <a:effectLst/>
                        <a:latin typeface="Arial" panose="020B0604020202020204" pitchFamily="34" charset="0"/>
                        <a:ea typeface="+mn-ea"/>
                        <a:cs typeface="+mn-cs"/>
                      </a:endParaRPr>
                    </a:p>
                  </a:txBody>
                  <a:tcPr marL="6350" marR="6350" marT="6350" marB="0" anchor="b">
                    <a:lnL>
                      <a:noFill/>
                    </a:lnL>
                    <a:lnR>
                      <a:noFill/>
                    </a:lnR>
                    <a:lnT>
                      <a:noFill/>
                    </a:lnT>
                    <a:lnB>
                      <a:noFill/>
                    </a:lnB>
                    <a:noFill/>
                  </a:tcPr>
                </a:tc>
                <a:extLst>
                  <a:ext uri="{0D108BD9-81ED-4DB2-BD59-A6C34878D82A}">
                    <a16:rowId xmlns:a16="http://schemas.microsoft.com/office/drawing/2014/main" val="3062814758"/>
                  </a:ext>
                </a:extLst>
              </a:tr>
              <a:tr h="150510">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106119776"/>
                  </a:ext>
                </a:extLst>
              </a:tr>
            </a:tbl>
          </a:graphicData>
        </a:graphic>
      </p:graphicFrame>
    </p:spTree>
    <p:extLst>
      <p:ext uri="{BB962C8B-B14F-4D97-AF65-F5344CB8AC3E}">
        <p14:creationId xmlns:p14="http://schemas.microsoft.com/office/powerpoint/2010/main" val="565759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272A3-5D9C-D9D6-270E-331EA8F9A42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81BCE13-6A77-7E81-42DD-855B196043DB}"/>
              </a:ext>
            </a:extLst>
          </p:cNvPr>
          <p:cNvSpPr>
            <a:spLocks noGrp="1"/>
          </p:cNvSpPr>
          <p:nvPr>
            <p:ph type="title"/>
          </p:nvPr>
        </p:nvSpPr>
        <p:spPr/>
        <p:txBody>
          <a:bodyPr/>
          <a:lstStyle/>
          <a:p>
            <a:r>
              <a:rPr lang="en-CA" sz="4000" b="1" dirty="0">
                <a:solidFill>
                  <a:srgbClr val="C93439"/>
                </a:solidFill>
                <a:latin typeface="Century Gothic" panose="020B0502020202020204" pitchFamily="34" charset="0"/>
              </a:rPr>
              <a:t>Topics for 2027</a:t>
            </a:r>
            <a:r>
              <a:rPr lang="it-IT" sz="4000" b="1" dirty="0">
                <a:solidFill>
                  <a:srgbClr val="C00000"/>
                </a:solidFill>
                <a:latin typeface="Century Gothic" panose="020B0502020202020204" pitchFamily="34" charset="0"/>
              </a:rPr>
              <a:t> </a:t>
            </a:r>
            <a:endParaRPr lang="nb-NO" sz="4000" b="1" dirty="0">
              <a:solidFill>
                <a:srgbClr val="C00000"/>
              </a:solidFill>
              <a:latin typeface="Century Gothic" panose="020B0502020202020204" pitchFamily="34" charset="0"/>
            </a:endParaRPr>
          </a:p>
        </p:txBody>
      </p:sp>
      <p:sp>
        <p:nvSpPr>
          <p:cNvPr id="3" name="Plassholder for innhold 2">
            <a:extLst>
              <a:ext uri="{FF2B5EF4-FFF2-40B4-BE49-F238E27FC236}">
                <a16:creationId xmlns:a16="http://schemas.microsoft.com/office/drawing/2014/main" id="{931D6B61-7536-C7CC-3081-A75A7D9D32EC}"/>
              </a:ext>
            </a:extLst>
          </p:cNvPr>
          <p:cNvSpPr>
            <a:spLocks noGrp="1"/>
          </p:cNvSpPr>
          <p:nvPr>
            <p:ph idx="1"/>
          </p:nvPr>
        </p:nvSpPr>
        <p:spPr>
          <a:xfrm>
            <a:off x="738809" y="1848819"/>
            <a:ext cx="10515600"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a:latin typeface="Century Gothic" panose="020B0502020202020204" pitchFamily="34" charset="0"/>
              <a:cs typeface="Times New Roman" panose="02020603050405020304" pitchFamily="18" charset="0"/>
            </a:endParaRPr>
          </a:p>
          <a:p>
            <a:endParaRPr lang="nb-NO" dirty="0"/>
          </a:p>
        </p:txBody>
      </p:sp>
      <p:graphicFrame>
        <p:nvGraphicFramePr>
          <p:cNvPr id="4" name="Table 3">
            <a:extLst>
              <a:ext uri="{FF2B5EF4-FFF2-40B4-BE49-F238E27FC236}">
                <a16:creationId xmlns:a16="http://schemas.microsoft.com/office/drawing/2014/main" id="{645D524B-ABFB-1E51-F6C6-F831CDAB9A64}"/>
              </a:ext>
            </a:extLst>
          </p:cNvPr>
          <p:cNvGraphicFramePr>
            <a:graphicFrameLocks noGrp="1"/>
          </p:cNvGraphicFramePr>
          <p:nvPr>
            <p:extLst>
              <p:ext uri="{D42A27DB-BD31-4B8C-83A1-F6EECF244321}">
                <p14:modId xmlns:p14="http://schemas.microsoft.com/office/powerpoint/2010/main" val="1808923475"/>
              </p:ext>
            </p:extLst>
          </p:nvPr>
        </p:nvGraphicFramePr>
        <p:xfrm>
          <a:off x="424543" y="1393370"/>
          <a:ext cx="11146971" cy="4752024"/>
        </p:xfrm>
        <a:graphic>
          <a:graphicData uri="http://schemas.openxmlformats.org/drawingml/2006/table">
            <a:tbl>
              <a:tblPr/>
              <a:tblGrid>
                <a:gridCol w="9810003">
                  <a:extLst>
                    <a:ext uri="{9D8B030D-6E8A-4147-A177-3AD203B41FA5}">
                      <a16:colId xmlns:a16="http://schemas.microsoft.com/office/drawing/2014/main" val="1395376825"/>
                    </a:ext>
                  </a:extLst>
                </a:gridCol>
                <a:gridCol w="1336968">
                  <a:extLst>
                    <a:ext uri="{9D8B030D-6E8A-4147-A177-3AD203B41FA5}">
                      <a16:colId xmlns:a16="http://schemas.microsoft.com/office/drawing/2014/main" val="2882938432"/>
                    </a:ext>
                  </a:extLst>
                </a:gridCol>
              </a:tblGrid>
              <a:tr h="263344">
                <a:tc>
                  <a:txBody>
                    <a:bodyPr/>
                    <a:lstStyle/>
                    <a:p>
                      <a:pPr algn="l" fontAlgn="b">
                        <a:buNone/>
                      </a:pPr>
                      <a:r>
                        <a:rPr lang="en-CA" sz="1400" b="1" i="0" u="none" strike="noStrike" dirty="0">
                          <a:solidFill>
                            <a:srgbClr val="0F0865"/>
                          </a:solidFill>
                          <a:effectLst/>
                          <a:latin typeface="Arial" panose="020B0604020202020204" pitchFamily="34" charset="0"/>
                        </a:rPr>
                        <a:t>Modern production systems</a:t>
                      </a:r>
                    </a:p>
                  </a:txBody>
                  <a:tcPr marL="6350" marR="6350" marT="6350" marB="0" anchor="b">
                    <a:lnL>
                      <a:noFill/>
                    </a:lnL>
                    <a:lnR>
                      <a:noFill/>
                    </a:lnR>
                    <a:lnT>
                      <a:noFill/>
                    </a:lnT>
                    <a:lnB>
                      <a:noFill/>
                    </a:lnB>
                    <a:noFill/>
                  </a:tcPr>
                </a:tc>
                <a:tc>
                  <a:txBody>
                    <a:bodyPr/>
                    <a:lstStyle/>
                    <a:p>
                      <a:pPr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323572679"/>
                  </a:ext>
                </a:extLst>
              </a:tr>
              <a:tr h="253216">
                <a:tc>
                  <a:txBody>
                    <a:bodyPr/>
                    <a:lstStyle/>
                    <a:p>
                      <a:pPr marL="171450" indent="-171450" algn="l" fontAlgn="b">
                        <a:buFont typeface="Arial" panose="020B0604020202020204" pitchFamily="34" charset="0"/>
                        <a:buChar char="•"/>
                      </a:pPr>
                      <a:r>
                        <a:rPr lang="en-CA" sz="1400" b="0" i="0" u="none" strike="noStrike" dirty="0">
                          <a:solidFill>
                            <a:srgbClr val="0F0865"/>
                          </a:solidFill>
                          <a:effectLst/>
                          <a:latin typeface="Arial" panose="020B0604020202020204" pitchFamily="34" charset="0"/>
                        </a:rPr>
                        <a:t>Programming languages for statistics (R, Python) and packages</a:t>
                      </a:r>
                    </a:p>
                  </a:txBody>
                  <a:tcPr marL="6350" marR="6350" marT="6350" marB="0" anchor="b">
                    <a:lnL>
                      <a:noFill/>
                    </a:lnL>
                    <a:lnR>
                      <a:noFill/>
                    </a:lnR>
                    <a:lnT>
                      <a:noFill/>
                    </a:lnT>
                    <a:lnB>
                      <a:noFill/>
                    </a:lnB>
                    <a:noFill/>
                  </a:tcPr>
                </a:tc>
                <a:tc>
                  <a:txBody>
                    <a:bodyPr/>
                    <a:lstStyle/>
                    <a:p>
                      <a:pPr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931631516"/>
                  </a:ext>
                </a:extLst>
              </a:tr>
              <a:tr h="207230">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Norway new double electronic survey for SPPI (collecting both turnover used for weights and prices in 2 steps)</a:t>
                      </a:r>
                    </a:p>
                    <a:p>
                      <a:pPr marL="0" indent="0" algn="l" fontAlgn="b">
                        <a:buFont typeface="Arial" panose="020B0604020202020204" pitchFamily="34" charset="0"/>
                        <a:buChar char="•"/>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marL="0" indent="0"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43875340"/>
                  </a:ext>
                </a:extLst>
              </a:tr>
              <a:tr h="253216">
                <a:tc>
                  <a:txBody>
                    <a:bodyPr/>
                    <a:lstStyle/>
                    <a:p>
                      <a:pPr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853386858"/>
                  </a:ext>
                </a:extLst>
              </a:tr>
              <a:tr h="263344">
                <a:tc>
                  <a:txBody>
                    <a:bodyPr/>
                    <a:lstStyle/>
                    <a:p>
                      <a:pPr algn="l" fontAlgn="b">
                        <a:buNone/>
                      </a:pPr>
                      <a:r>
                        <a:rPr lang="en-CA" sz="1400" b="1" i="0" u="none" strike="noStrike" dirty="0">
                          <a:solidFill>
                            <a:srgbClr val="0F0865"/>
                          </a:solidFill>
                          <a:effectLst/>
                          <a:latin typeface="Arial" panose="020B0604020202020204" pitchFamily="34" charset="0"/>
                        </a:rPr>
                        <a:t>AI</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400" b="0" i="0" u="none" strike="noStrike" dirty="0">
                          <a:solidFill>
                            <a:srgbClr val="0F0865"/>
                          </a:solidFill>
                          <a:effectLst/>
                          <a:latin typeface="Arial" panose="020B0604020202020204" pitchFamily="34" charset="0"/>
                        </a:rPr>
                        <a:t>Move from SAS to open source, possibly with AI</a:t>
                      </a:r>
                    </a:p>
                    <a:p>
                      <a:pPr algn="l" fontAlgn="b">
                        <a:buNone/>
                      </a:pPr>
                      <a:endParaRPr lang="en-CA" sz="1400" b="1"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4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471795946"/>
                  </a:ext>
                </a:extLst>
              </a:tr>
              <a:tr h="253216">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292890996"/>
                  </a:ext>
                </a:extLst>
              </a:tr>
              <a:tr h="263344">
                <a:tc>
                  <a:txBody>
                    <a:bodyPr/>
                    <a:lstStyle/>
                    <a:p>
                      <a:pPr algn="l" fontAlgn="b">
                        <a:buNone/>
                      </a:pPr>
                      <a:r>
                        <a:rPr lang="en-CA" sz="1200" b="1" i="0" u="none" strike="noStrike" dirty="0">
                          <a:solidFill>
                            <a:srgbClr val="0F0865"/>
                          </a:solidFill>
                          <a:effectLst/>
                          <a:latin typeface="Arial" panose="020B0604020202020204" pitchFamily="34" charset="0"/>
                        </a:rPr>
                        <a:t>Methodology</a:t>
                      </a:r>
                    </a:p>
                  </a:txBody>
                  <a:tcPr marL="6350" marR="6350" marT="6350" marB="0" anchor="b">
                    <a:lnL>
                      <a:noFill/>
                    </a:lnL>
                    <a:lnR>
                      <a:noFill/>
                    </a:lnR>
                    <a:lnT>
                      <a:noFill/>
                    </a:lnT>
                    <a:lnB>
                      <a:noFill/>
                    </a:lnB>
                    <a:noFill/>
                  </a:tcPr>
                </a:tc>
                <a:tc>
                  <a:txBody>
                    <a:bodyPr/>
                    <a:lstStyle/>
                    <a:p>
                      <a:pPr algn="l" fontAlgn="b">
                        <a:buNone/>
                      </a:pPr>
                      <a:endParaRPr lang="en-CA" sz="1200" b="0" i="0" u="none" strike="noStrike">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277262814"/>
                  </a:ext>
                </a:extLst>
              </a:tr>
              <a:tr h="253216">
                <a:tc>
                  <a:txBody>
                    <a:bodyPr/>
                    <a:lstStyle/>
                    <a:p>
                      <a:pPr marL="171450" indent="-171450" algn="l" fontAlgn="b">
                        <a:buFont typeface="Arial" panose="020B0604020202020204" pitchFamily="34" charset="0"/>
                        <a:buChar char="•"/>
                      </a:pPr>
                      <a:r>
                        <a:rPr lang="en-CA" sz="1200" b="0" i="0" u="none" strike="noStrike" dirty="0">
                          <a:solidFill>
                            <a:srgbClr val="0F0865"/>
                          </a:solidFill>
                          <a:effectLst/>
                          <a:latin typeface="Arial" panose="020B0604020202020204" pitchFamily="34" charset="0"/>
                        </a:rPr>
                        <a:t>How to reassign products classified in the "other" category to real </a:t>
                      </a:r>
                      <a:r>
                        <a:rPr lang="en-CA" sz="1200" b="0" i="0" u="none" strike="noStrike" dirty="0" err="1">
                          <a:solidFill>
                            <a:srgbClr val="0F0865"/>
                          </a:solidFill>
                          <a:effectLst/>
                          <a:latin typeface="Arial" panose="020B0604020202020204" pitchFamily="34" charset="0"/>
                        </a:rPr>
                        <a:t>catgories</a:t>
                      </a:r>
                      <a:r>
                        <a:rPr lang="en-CA" sz="1200" b="0" i="0" u="none" strike="noStrike" dirty="0">
                          <a:solidFill>
                            <a:srgbClr val="0F0865"/>
                          </a:solidFill>
                          <a:effectLst/>
                          <a:latin typeface="Arial" panose="020B0604020202020204" pitchFamily="34" charset="0"/>
                        </a:rPr>
                        <a:t> in primary statistics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411453720"/>
                  </a:ext>
                </a:extLst>
              </a:tr>
              <a:tr h="253216">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s-MX" sz="1200" b="0" i="0" u="none" strike="noStrike" kern="1200" dirty="0">
                          <a:solidFill>
                            <a:srgbClr val="0F0865"/>
                          </a:solidFill>
                          <a:effectLst/>
                          <a:latin typeface="Arial" panose="020B0604020202020204" pitchFamily="34" charset="0"/>
                          <a:ea typeface="+mn-ea"/>
                          <a:cs typeface="+mn-cs"/>
                        </a:rPr>
                        <a:t>Use </a:t>
                      </a:r>
                      <a:r>
                        <a:rPr lang="es-MX" sz="1200" b="0" i="0" u="none" strike="noStrike" kern="1200" dirty="0" err="1">
                          <a:solidFill>
                            <a:srgbClr val="0F0865"/>
                          </a:solidFill>
                          <a:effectLst/>
                          <a:latin typeface="Arial" panose="020B0604020202020204" pitchFamily="34" charset="0"/>
                          <a:ea typeface="+mn-ea"/>
                          <a:cs typeface="+mn-cs"/>
                        </a:rPr>
                        <a:t>of</a:t>
                      </a:r>
                      <a:r>
                        <a:rPr lang="es-MX" sz="1200" b="0" i="0" u="none" strike="noStrike" kern="1200" dirty="0">
                          <a:solidFill>
                            <a:srgbClr val="0F0865"/>
                          </a:solidFill>
                          <a:effectLst/>
                          <a:latin typeface="Arial" panose="020B0604020202020204" pitchFamily="34" charset="0"/>
                          <a:ea typeface="+mn-ea"/>
                          <a:cs typeface="+mn-cs"/>
                        </a:rPr>
                        <a:t> </a:t>
                      </a:r>
                      <a:r>
                        <a:rPr lang="es-MX" sz="1200" b="0" i="0" u="none" strike="noStrike" kern="1200" dirty="0" err="1">
                          <a:solidFill>
                            <a:srgbClr val="0F0865"/>
                          </a:solidFill>
                          <a:effectLst/>
                          <a:latin typeface="Arial" panose="020B0604020202020204" pitchFamily="34" charset="0"/>
                          <a:ea typeface="+mn-ea"/>
                          <a:cs typeface="+mn-cs"/>
                        </a:rPr>
                        <a:t>Statistical</a:t>
                      </a:r>
                      <a:r>
                        <a:rPr lang="es-MX" sz="1200" b="0" i="0" u="none" strike="noStrike" kern="1200" dirty="0">
                          <a:solidFill>
                            <a:srgbClr val="0F0865"/>
                          </a:solidFill>
                          <a:effectLst/>
                          <a:latin typeface="Arial" panose="020B0604020202020204" pitchFamily="34" charset="0"/>
                          <a:ea typeface="+mn-ea"/>
                          <a:cs typeface="+mn-cs"/>
                        </a:rPr>
                        <a:t> </a:t>
                      </a:r>
                      <a:r>
                        <a:rPr lang="es-MX" sz="1200" b="0" i="0" u="none" strike="noStrike" kern="1200" dirty="0" err="1">
                          <a:solidFill>
                            <a:srgbClr val="0F0865"/>
                          </a:solidFill>
                          <a:effectLst/>
                          <a:latin typeface="Arial" panose="020B0604020202020204" pitchFamily="34" charset="0"/>
                          <a:ea typeface="+mn-ea"/>
                          <a:cs typeface="+mn-cs"/>
                        </a:rPr>
                        <a:t>Precision</a:t>
                      </a:r>
                      <a:r>
                        <a:rPr lang="es-MX" sz="1200" b="0" i="0" u="none" strike="noStrike" kern="1200" dirty="0">
                          <a:solidFill>
                            <a:srgbClr val="0F0865"/>
                          </a:solidFill>
                          <a:effectLst/>
                          <a:latin typeface="Arial" panose="020B0604020202020204" pitchFamily="34" charset="0"/>
                          <a:ea typeface="+mn-ea"/>
                          <a:cs typeface="+mn-cs"/>
                        </a:rPr>
                        <a:t> </a:t>
                      </a:r>
                      <a:r>
                        <a:rPr lang="es-MX" sz="1200" b="0" i="0" u="none" strike="noStrike" kern="1200" dirty="0" err="1">
                          <a:solidFill>
                            <a:srgbClr val="0F0865"/>
                          </a:solidFill>
                          <a:effectLst/>
                          <a:latin typeface="Arial" panose="020B0604020202020204" pitchFamily="34" charset="0"/>
                          <a:ea typeface="+mn-ea"/>
                          <a:cs typeface="+mn-cs"/>
                        </a:rPr>
                        <a:t>Indicators</a:t>
                      </a:r>
                      <a:r>
                        <a:rPr lang="es-MX" sz="1200" b="0" i="0" u="none" strike="noStrike" kern="1200" dirty="0">
                          <a:solidFill>
                            <a:srgbClr val="0F0865"/>
                          </a:solidFill>
                          <a:effectLst/>
                          <a:latin typeface="Arial" panose="020B0604020202020204" pitchFamily="34" charset="0"/>
                          <a:ea typeface="+mn-ea"/>
                          <a:cs typeface="+mn-cs"/>
                        </a:rPr>
                        <a:t>: </a:t>
                      </a:r>
                      <a:r>
                        <a:rPr lang="es-MX" sz="1200" b="0" i="0" u="none" strike="noStrike" kern="1200" dirty="0" err="1">
                          <a:solidFill>
                            <a:srgbClr val="0F0865"/>
                          </a:solidFill>
                          <a:effectLst/>
                          <a:latin typeface="Arial" panose="020B0604020202020204" pitchFamily="34" charset="0"/>
                          <a:ea typeface="+mn-ea"/>
                          <a:cs typeface="+mn-cs"/>
                        </a:rPr>
                        <a:t>Quality</a:t>
                      </a:r>
                      <a:r>
                        <a:rPr lang="es-MX" sz="1200" b="0" i="0" u="none" strike="noStrike" kern="1200" dirty="0">
                          <a:solidFill>
                            <a:srgbClr val="0F0865"/>
                          </a:solidFill>
                          <a:effectLst/>
                          <a:latin typeface="Arial" panose="020B0604020202020204" pitchFamily="34" charset="0"/>
                          <a:ea typeface="+mn-ea"/>
                          <a:cs typeface="+mn-cs"/>
                        </a:rPr>
                        <a:t> and </a:t>
                      </a:r>
                      <a:r>
                        <a:rPr lang="es-MX" sz="1200" b="0" i="0" u="none" strike="noStrike" kern="1200" dirty="0" err="1">
                          <a:solidFill>
                            <a:srgbClr val="0F0865"/>
                          </a:solidFill>
                          <a:effectLst/>
                          <a:latin typeface="Arial" panose="020B0604020202020204" pitchFamily="34" charset="0"/>
                          <a:ea typeface="+mn-ea"/>
                          <a:cs typeface="+mn-cs"/>
                        </a:rPr>
                        <a:t>confidence</a:t>
                      </a:r>
                      <a:r>
                        <a:rPr lang="es-MX" sz="1200" b="0" i="0" u="none" strike="noStrike" kern="1200" dirty="0">
                          <a:solidFill>
                            <a:srgbClr val="0F0865"/>
                          </a:solidFill>
                          <a:effectLst/>
                          <a:latin typeface="Arial" panose="020B0604020202020204" pitchFamily="34" charset="0"/>
                          <a:ea typeface="+mn-ea"/>
                          <a:cs typeface="+mn-cs"/>
                        </a:rPr>
                        <a:t> in </a:t>
                      </a:r>
                      <a:r>
                        <a:rPr lang="es-MX" sz="1200" b="0" i="0" u="none" strike="noStrike" kern="1200" dirty="0" err="1">
                          <a:solidFill>
                            <a:srgbClr val="0F0865"/>
                          </a:solidFill>
                          <a:effectLst/>
                          <a:latin typeface="Arial" panose="020B0604020202020204" pitchFamily="34" charset="0"/>
                          <a:ea typeface="+mn-ea"/>
                          <a:cs typeface="+mn-cs"/>
                        </a:rPr>
                        <a:t>economic</a:t>
                      </a:r>
                      <a:r>
                        <a:rPr lang="es-MX" sz="1200" b="0" i="0" u="none" strike="noStrike" kern="1200" dirty="0">
                          <a:solidFill>
                            <a:srgbClr val="0F0865"/>
                          </a:solidFill>
                          <a:effectLst/>
                          <a:latin typeface="Arial" panose="020B0604020202020204" pitchFamily="34" charset="0"/>
                          <a:ea typeface="+mn-ea"/>
                          <a:cs typeface="+mn-cs"/>
                        </a:rPr>
                        <a:t> </a:t>
                      </a:r>
                      <a:r>
                        <a:rPr lang="es-MX" sz="1200" b="0" i="0" u="none" strike="noStrike" kern="1200" dirty="0" err="1">
                          <a:solidFill>
                            <a:srgbClr val="0F0865"/>
                          </a:solidFill>
                          <a:effectLst/>
                          <a:latin typeface="Arial" panose="020B0604020202020204" pitchFamily="34" charset="0"/>
                          <a:ea typeface="+mn-ea"/>
                          <a:cs typeface="+mn-cs"/>
                        </a:rPr>
                        <a:t>surveys</a:t>
                      </a:r>
                      <a:r>
                        <a:rPr lang="es-MX" sz="1200" b="0" i="0" u="none" strike="noStrike" kern="1200" dirty="0">
                          <a:solidFill>
                            <a:srgbClr val="0F0865"/>
                          </a:solidFill>
                          <a:effectLst/>
                          <a:latin typeface="Arial" panose="020B0604020202020204" pitchFamily="34" charset="0"/>
                          <a:ea typeface="+mn-ea"/>
                          <a:cs typeface="+mn-cs"/>
                        </a:rPr>
                        <a:t> </a:t>
                      </a:r>
                      <a:r>
                        <a:rPr lang="es-MX" sz="1200" b="0" i="0" u="none" strike="noStrike" kern="1200" dirty="0" err="1">
                          <a:solidFill>
                            <a:srgbClr val="0F0865"/>
                          </a:solidFill>
                          <a:effectLst/>
                          <a:latin typeface="Arial" panose="020B0604020202020204" pitchFamily="34" charset="0"/>
                          <a:ea typeface="+mn-ea"/>
                          <a:cs typeface="+mn-cs"/>
                        </a:rPr>
                        <a:t>of</a:t>
                      </a:r>
                      <a:r>
                        <a:rPr lang="es-MX" sz="1200" b="0" i="0" u="none" strike="noStrike" kern="1200" dirty="0">
                          <a:solidFill>
                            <a:srgbClr val="0F0865"/>
                          </a:solidFill>
                          <a:effectLst/>
                          <a:latin typeface="Arial" panose="020B0604020202020204" pitchFamily="34" charset="0"/>
                          <a:ea typeface="+mn-ea"/>
                          <a:cs typeface="+mn-cs"/>
                        </a:rPr>
                        <a:t> services. </a:t>
                      </a:r>
                      <a:r>
                        <a:rPr lang="en-CA" sz="1200" b="0" i="0" u="none" strike="noStrike" kern="1200" dirty="0">
                          <a:solidFill>
                            <a:srgbClr val="0F0865"/>
                          </a:solidFill>
                          <a:effectLst/>
                          <a:latin typeface="Arial" panose="020B0604020202020204" pitchFamily="34" charset="0"/>
                          <a:ea typeface="+mn-ea"/>
                          <a:cs typeface="+mn-cs"/>
                        </a:rPr>
                        <a:t>Ariel Juarez Morales (Mexico)</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dirty="0">
                          <a:solidFill>
                            <a:srgbClr val="0F0865"/>
                          </a:solidFill>
                          <a:effectLst/>
                          <a:latin typeface="Arial" panose="020B0604020202020204" pitchFamily="34" charset="0"/>
                        </a:rPr>
                        <a:t>Using repeated variance estimation in calculating variances in price </a:t>
                      </a:r>
                      <a:r>
                        <a:rPr lang="en-CA" sz="1200" b="0" i="0" u="none" strike="noStrike">
                          <a:solidFill>
                            <a:srgbClr val="0F0865"/>
                          </a:solidFill>
                          <a:effectLst/>
                          <a:latin typeface="Arial" panose="020B0604020202020204" pitchFamily="34" charset="0"/>
                        </a:rPr>
                        <a:t>index </a:t>
                      </a:r>
                      <a:endParaRPr lang="en-CA" sz="1200" b="0" i="0" u="none" strike="noStrike" dirty="0">
                        <a:solidFill>
                          <a:srgbClr val="0F0865"/>
                        </a:solidFill>
                        <a:effectLst/>
                        <a:latin typeface="Arial" panose="020B0604020202020204" pitchFamily="34" charset="0"/>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dirty="0">
                          <a:solidFill>
                            <a:srgbClr val="0F0865"/>
                          </a:solidFill>
                          <a:effectLst/>
                          <a:latin typeface="Arial" panose="020B0604020202020204" pitchFamily="34" charset="0"/>
                          <a:ea typeface="+mn-ea"/>
                          <a:cs typeface="+mn-cs"/>
                        </a:rPr>
                        <a:t>Comparing Index Derivation Methods: A Framework for Assessing the Quality and Performance of Alternative Approaches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p>
                      <a:pPr algn="l" fontAlgn="b">
                        <a:buNone/>
                      </a:pPr>
                      <a:endParaRPr lang="en-CA" sz="1200" b="0" i="0" u="none" strike="noStrike" dirty="0">
                        <a:solidFill>
                          <a:srgbClr val="0F0865"/>
                        </a:solidFill>
                        <a:effectLst/>
                        <a:latin typeface="Arial" panose="020B0604020202020204" pitchFamily="34" charset="0"/>
                      </a:endParaRPr>
                    </a:p>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9382300"/>
                  </a:ext>
                </a:extLst>
              </a:tr>
              <a:tr h="263344">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rgbClr val="0F0865"/>
                          </a:solidFill>
                          <a:effectLst/>
                          <a:latin typeface="Arial" panose="020B0604020202020204" pitchFamily="34" charset="0"/>
                          <a:ea typeface="+mn-ea"/>
                          <a:cs typeface="+mn-cs"/>
                        </a:rPr>
                        <a:t>Determine the circumstances under which CPI can be appropriately used in the compilation of PPIs.</a:t>
                      </a:r>
                      <a:endParaRPr lang="en-CA" sz="1200" b="0" i="0" u="none" strike="noStrike" kern="1200" dirty="0">
                        <a:solidFill>
                          <a:srgbClr val="0F0865"/>
                        </a:solidFill>
                        <a:effectLst/>
                        <a:latin typeface="Arial" panose="020B0604020202020204" pitchFamily="34" charset="0"/>
                        <a:ea typeface="+mn-ea"/>
                        <a:cs typeface="+mn-cs"/>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rgbClr val="0F0865"/>
                          </a:solidFill>
                          <a:effectLst/>
                          <a:latin typeface="Arial" panose="020B0604020202020204" pitchFamily="34" charset="0"/>
                          <a:ea typeface="+mn-ea"/>
                          <a:cs typeface="+mn-cs"/>
                        </a:rPr>
                        <a:t>Benchmark between national accounts deflator and other deflators</a:t>
                      </a:r>
                      <a:endParaRPr lang="en-CA" sz="1200" b="0" i="0" u="none" strike="noStrike" kern="1200" dirty="0">
                        <a:solidFill>
                          <a:srgbClr val="0F0865"/>
                        </a:solidFill>
                        <a:effectLst/>
                        <a:latin typeface="Arial" panose="020B0604020202020204" pitchFamily="34" charset="0"/>
                        <a:ea typeface="+mn-ea"/>
                        <a:cs typeface="+mn-cs"/>
                      </a:endParaRPr>
                    </a:p>
                    <a:p>
                      <a:pPr algn="l" fontAlgn="b">
                        <a:buNone/>
                      </a:pPr>
                      <a:endParaRPr lang="en-CA" sz="1200" b="1"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478612354"/>
                  </a:ext>
                </a:extLst>
              </a:tr>
              <a:tr h="253216">
                <a:tc>
                  <a:txBody>
                    <a:bodyPr/>
                    <a:lstStyle/>
                    <a:p>
                      <a:pPr algn="l" fontAlgn="b">
                        <a:buNone/>
                      </a:pPr>
                      <a:r>
                        <a:rPr lang="en-CA" sz="1200" b="1" i="0" u="none" strike="noStrike" dirty="0">
                          <a:solidFill>
                            <a:srgbClr val="0F0865"/>
                          </a:solidFill>
                          <a:effectLst/>
                          <a:latin typeface="Arial" panose="020B0604020202020204" pitchFamily="34" charset="0"/>
                        </a:rPr>
                        <a:t>Classifications</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714787738"/>
                  </a:ext>
                </a:extLst>
              </a:tr>
              <a:tr h="253216">
                <a:tc>
                  <a:txBody>
                    <a:bodyPr/>
                    <a:lstStyle/>
                    <a:p>
                      <a:pPr marL="171450" indent="-171450" algn="l" fontAlgn="b">
                        <a:buFont typeface="Arial" panose="020B0604020202020204" pitchFamily="34" charset="0"/>
                        <a:buChar char="•"/>
                      </a:pPr>
                      <a:r>
                        <a:rPr lang="en-CA" sz="1200" b="0" i="0" u="none" strike="noStrike">
                          <a:solidFill>
                            <a:srgbClr val="0F0865"/>
                          </a:solidFill>
                          <a:effectLst/>
                          <a:latin typeface="Arial" panose="020B0604020202020204" pitchFamily="34" charset="0"/>
                        </a:rPr>
                        <a:t>Reconstruction of time series for new ATECO industries (back casting)</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738292201"/>
                  </a:ext>
                </a:extLst>
              </a:tr>
              <a:tr h="263344">
                <a:tc>
                  <a:txBody>
                    <a:bodyPr/>
                    <a:lstStyle/>
                    <a:p>
                      <a:pPr marL="171450" indent="-171450" algn="l" fontAlgn="b">
                        <a:buFont typeface="Arial" panose="020B0604020202020204" pitchFamily="34" charset="0"/>
                        <a:buChar char="•"/>
                      </a:pPr>
                      <a:r>
                        <a:rPr lang="en-CA" sz="1200" b="0" i="0" u="none" strike="noStrike" dirty="0">
                          <a:solidFill>
                            <a:srgbClr val="0F0865"/>
                          </a:solidFill>
                          <a:effectLst/>
                          <a:latin typeface="Arial" panose="020B0604020202020204" pitchFamily="34" charset="0"/>
                        </a:rPr>
                        <a:t>Back casting from NACE Rev 2 to NACE Rev 2.1</a:t>
                      </a: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577062329"/>
                  </a:ext>
                </a:extLst>
              </a:tr>
              <a:tr h="253216">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tc>
                  <a:txBody>
                    <a:bodyPr/>
                    <a:lstStyle/>
                    <a:p>
                      <a:pPr algn="l" fontAlgn="b">
                        <a:buNone/>
                      </a:pPr>
                      <a:endParaRPr lang="en-CA" sz="1200" b="0" i="0" u="none" strike="noStrike" dirty="0">
                        <a:solidFill>
                          <a:srgbClr val="0F0865"/>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499147167"/>
                  </a:ext>
                </a:extLst>
              </a:tr>
            </a:tbl>
          </a:graphicData>
        </a:graphic>
      </p:graphicFrame>
    </p:spTree>
    <p:extLst>
      <p:ext uri="{BB962C8B-B14F-4D97-AF65-F5344CB8AC3E}">
        <p14:creationId xmlns:p14="http://schemas.microsoft.com/office/powerpoint/2010/main" val="2558318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64086-E582-8033-0973-F8BA73BC027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6F841C9-5F4D-1865-173F-4F9427A67C74}"/>
              </a:ext>
            </a:extLst>
          </p:cNvPr>
          <p:cNvSpPr>
            <a:spLocks noGrp="1"/>
          </p:cNvSpPr>
          <p:nvPr>
            <p:ph type="title"/>
          </p:nvPr>
        </p:nvSpPr>
        <p:spPr>
          <a:xfrm>
            <a:off x="838200" y="365126"/>
            <a:ext cx="10515600" cy="658132"/>
          </a:xfrm>
        </p:spPr>
        <p:txBody>
          <a:bodyPr/>
          <a:lstStyle/>
          <a:p>
            <a:r>
              <a:rPr lang="en-CA" sz="4000" b="1" dirty="0">
                <a:solidFill>
                  <a:srgbClr val="C93439"/>
                </a:solidFill>
                <a:latin typeface="Century Gothic" panose="020B0502020202020204" pitchFamily="34" charset="0"/>
              </a:rPr>
              <a:t>Possible Topics for 2027</a:t>
            </a:r>
            <a:r>
              <a:rPr lang="it-IT" sz="4000" b="1" dirty="0">
                <a:solidFill>
                  <a:srgbClr val="C00000"/>
                </a:solidFill>
                <a:latin typeface="Century Gothic" panose="020B0502020202020204" pitchFamily="34" charset="0"/>
              </a:rPr>
              <a:t> </a:t>
            </a:r>
            <a:endParaRPr lang="nb-NO" sz="4000" b="1" dirty="0">
              <a:solidFill>
                <a:srgbClr val="C00000"/>
              </a:solidFill>
              <a:latin typeface="Century Gothic" panose="020B0502020202020204" pitchFamily="34" charset="0"/>
            </a:endParaRPr>
          </a:p>
        </p:txBody>
      </p:sp>
      <p:sp>
        <p:nvSpPr>
          <p:cNvPr id="3" name="Plassholder for innhold 2">
            <a:extLst>
              <a:ext uri="{FF2B5EF4-FFF2-40B4-BE49-F238E27FC236}">
                <a16:creationId xmlns:a16="http://schemas.microsoft.com/office/drawing/2014/main" id="{599C2348-5272-928B-DC54-6B3B09897BC0}"/>
              </a:ext>
            </a:extLst>
          </p:cNvPr>
          <p:cNvSpPr>
            <a:spLocks noGrp="1"/>
          </p:cNvSpPr>
          <p:nvPr>
            <p:ph idx="1"/>
          </p:nvPr>
        </p:nvSpPr>
        <p:spPr>
          <a:xfrm>
            <a:off x="738809" y="1848819"/>
            <a:ext cx="10515600"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a:latin typeface="Century Gothic" panose="020B0502020202020204" pitchFamily="34" charset="0"/>
              <a:cs typeface="Times New Roman" panose="02020603050405020304" pitchFamily="18" charset="0"/>
            </a:endParaRPr>
          </a:p>
          <a:p>
            <a:endParaRPr lang="nb-NO" dirty="0"/>
          </a:p>
        </p:txBody>
      </p:sp>
      <p:graphicFrame>
        <p:nvGraphicFramePr>
          <p:cNvPr id="6" name="Table 5">
            <a:extLst>
              <a:ext uri="{FF2B5EF4-FFF2-40B4-BE49-F238E27FC236}">
                <a16:creationId xmlns:a16="http://schemas.microsoft.com/office/drawing/2014/main" id="{1889CF58-3061-9D1B-9ADC-18E59ED01909}"/>
              </a:ext>
            </a:extLst>
          </p:cNvPr>
          <p:cNvGraphicFramePr>
            <a:graphicFrameLocks noGrp="1"/>
          </p:cNvGraphicFramePr>
          <p:nvPr>
            <p:extLst>
              <p:ext uri="{D42A27DB-BD31-4B8C-83A1-F6EECF244321}">
                <p14:modId xmlns:p14="http://schemas.microsoft.com/office/powerpoint/2010/main" val="1297260167"/>
              </p:ext>
            </p:extLst>
          </p:nvPr>
        </p:nvGraphicFramePr>
        <p:xfrm>
          <a:off x="933188" y="1065446"/>
          <a:ext cx="9501730" cy="3769995"/>
        </p:xfrm>
        <a:graphic>
          <a:graphicData uri="http://schemas.openxmlformats.org/drawingml/2006/table">
            <a:tbl>
              <a:tblPr firstRow="1" bandRow="1">
                <a:tableStyleId>{2D5ABB26-0587-4C30-8999-92F81FD0307C}</a:tableStyleId>
              </a:tblPr>
              <a:tblGrid>
                <a:gridCol w="8736197">
                  <a:extLst>
                    <a:ext uri="{9D8B030D-6E8A-4147-A177-3AD203B41FA5}">
                      <a16:colId xmlns:a16="http://schemas.microsoft.com/office/drawing/2014/main" val="1989452310"/>
                    </a:ext>
                  </a:extLst>
                </a:gridCol>
                <a:gridCol w="765533">
                  <a:extLst>
                    <a:ext uri="{9D8B030D-6E8A-4147-A177-3AD203B41FA5}">
                      <a16:colId xmlns:a16="http://schemas.microsoft.com/office/drawing/2014/main" val="3607905058"/>
                    </a:ext>
                  </a:extLst>
                </a:gridCol>
              </a:tblGrid>
              <a:tr h="370840">
                <a:tc>
                  <a:txBody>
                    <a:bodyPr/>
                    <a:lstStyle/>
                    <a:p>
                      <a:pPr>
                        <a:buNone/>
                      </a:pPr>
                      <a:r>
                        <a:rPr lang="en-CA" sz="1400" b="1" i="0" u="none" strike="noStrike" kern="1200">
                          <a:solidFill>
                            <a:srgbClr val="0F0865"/>
                          </a:solidFill>
                          <a:effectLst/>
                          <a:latin typeface="Arial" panose="020B0604020202020204" pitchFamily="34" charset="0"/>
                          <a:ea typeface="+mn-ea"/>
                          <a:cs typeface="+mn-cs"/>
                        </a:rPr>
                        <a:t>Other</a:t>
                      </a:r>
                      <a:endParaRPr lang="en-CA" sz="1400" b="1" i="0" u="none" strike="noStrike" kern="1200" dirty="0">
                        <a:solidFill>
                          <a:srgbClr val="0F0865"/>
                        </a:solidFill>
                        <a:effectLst/>
                        <a:latin typeface="Arial" panose="020B0604020202020204" pitchFamily="34" charset="0"/>
                        <a:ea typeface="+mn-ea"/>
                        <a:cs typeface="+mn-cs"/>
                      </a:endParaRPr>
                    </a:p>
                  </a:txBody>
                  <a:tcPr marL="5715" marR="5715" marT="5715" marB="0" anchor="b"/>
                </a:tc>
                <a:tc>
                  <a:txBody>
                    <a:bodyPr/>
                    <a:lstStyle/>
                    <a:p>
                      <a:endParaRPr lang="en-CA"/>
                    </a:p>
                  </a:txBody>
                  <a:tcPr/>
                </a:tc>
                <a:extLst>
                  <a:ext uri="{0D108BD9-81ED-4DB2-BD59-A6C34878D82A}">
                    <a16:rowId xmlns:a16="http://schemas.microsoft.com/office/drawing/2014/main" val="2142013921"/>
                  </a:ext>
                </a:extLst>
              </a:tr>
              <a:tr h="370840">
                <a:tc>
                  <a:txBody>
                    <a:bodyPr/>
                    <a:lstStyle/>
                    <a:p>
                      <a:pPr marL="342900" lvl="0" indent="-342900">
                        <a:buFont typeface="Arial" panose="020B0604020202020204" pitchFamily="34" charset="0"/>
                        <a:buChar char="•"/>
                        <a:tabLst>
                          <a:tab pos="457200" algn="l"/>
                        </a:tabLst>
                      </a:pPr>
                      <a:r>
                        <a:rPr lang="es-MX" sz="1400" b="0" i="0" u="none" strike="noStrike" kern="1200" dirty="0">
                          <a:solidFill>
                            <a:srgbClr val="0F0865"/>
                          </a:solidFill>
                          <a:effectLst/>
                          <a:latin typeface="Arial" panose="020B0604020202020204" pitchFamily="34" charset="0"/>
                          <a:ea typeface="+mn-ea"/>
                          <a:cs typeface="+mn-cs"/>
                        </a:rPr>
                        <a:t>Labor </a:t>
                      </a:r>
                      <a:r>
                        <a:rPr lang="es-MX" sz="1400" b="0" i="0" u="none" strike="noStrike" kern="1200" dirty="0" err="1">
                          <a:solidFill>
                            <a:srgbClr val="0F0865"/>
                          </a:solidFill>
                          <a:effectLst/>
                          <a:latin typeface="Arial" panose="020B0604020202020204" pitchFamily="34" charset="0"/>
                          <a:ea typeface="+mn-ea"/>
                          <a:cs typeface="+mn-cs"/>
                        </a:rPr>
                        <a:t>Productivity</a:t>
                      </a:r>
                      <a:r>
                        <a:rPr lang="es-MX" sz="1400" b="0" i="0" u="none" strike="noStrike" kern="1200" dirty="0">
                          <a:solidFill>
                            <a:srgbClr val="0F0865"/>
                          </a:solidFill>
                          <a:effectLst/>
                          <a:latin typeface="Arial" panose="020B0604020202020204" pitchFamily="34" charset="0"/>
                          <a:ea typeface="+mn-ea"/>
                          <a:cs typeface="+mn-cs"/>
                        </a:rPr>
                        <a:t> </a:t>
                      </a:r>
                      <a:r>
                        <a:rPr lang="es-MX" sz="1400" b="0" i="0" u="none" strike="noStrike" kern="1200" dirty="0" err="1">
                          <a:solidFill>
                            <a:srgbClr val="0F0865"/>
                          </a:solidFill>
                          <a:effectLst/>
                          <a:latin typeface="Arial" panose="020B0604020202020204" pitchFamily="34" charset="0"/>
                          <a:ea typeface="+mn-ea"/>
                          <a:cs typeface="+mn-cs"/>
                        </a:rPr>
                        <a:t>Index</a:t>
                      </a:r>
                      <a:r>
                        <a:rPr lang="es-MX" sz="1400" b="0" i="0" u="none" strike="noStrike" kern="1200" dirty="0">
                          <a:solidFill>
                            <a:srgbClr val="0F0865"/>
                          </a:solidFill>
                          <a:effectLst/>
                          <a:latin typeface="Arial" panose="020B0604020202020204" pitchFamily="34" charset="0"/>
                          <a:ea typeface="+mn-ea"/>
                          <a:cs typeface="+mn-cs"/>
                        </a:rPr>
                        <a:t> and Unit Labor </a:t>
                      </a:r>
                      <a:r>
                        <a:rPr lang="es-MX" sz="1400" b="0" i="0" u="none" strike="noStrike" kern="1200" dirty="0" err="1">
                          <a:solidFill>
                            <a:srgbClr val="0F0865"/>
                          </a:solidFill>
                          <a:effectLst/>
                          <a:latin typeface="Arial" panose="020B0604020202020204" pitchFamily="34" charset="0"/>
                          <a:ea typeface="+mn-ea"/>
                          <a:cs typeface="+mn-cs"/>
                        </a:rPr>
                        <a:t>Cost</a:t>
                      </a:r>
                      <a:r>
                        <a:rPr lang="es-MX" sz="1400" b="0" i="0" u="none" strike="noStrike" kern="1200" dirty="0">
                          <a:solidFill>
                            <a:srgbClr val="0F0865"/>
                          </a:solidFill>
                          <a:effectLst/>
                          <a:latin typeface="Arial" panose="020B0604020202020204" pitchFamily="34" charset="0"/>
                          <a:ea typeface="+mn-ea"/>
                          <a:cs typeface="+mn-cs"/>
                        </a:rPr>
                        <a:t> in </a:t>
                      </a:r>
                      <a:r>
                        <a:rPr lang="es-MX" sz="1400" b="0" i="0" u="none" strike="noStrike" kern="1200" dirty="0" err="1">
                          <a:solidFill>
                            <a:srgbClr val="0F0865"/>
                          </a:solidFill>
                          <a:effectLst/>
                          <a:latin typeface="Arial" panose="020B0604020202020204" pitchFamily="34" charset="0"/>
                          <a:ea typeface="+mn-ea"/>
                          <a:cs typeface="+mn-cs"/>
                        </a:rPr>
                        <a:t>the</a:t>
                      </a:r>
                      <a:r>
                        <a:rPr lang="es-MX" sz="1400" b="0" i="0" u="none" strike="noStrike" kern="1200" dirty="0">
                          <a:solidFill>
                            <a:srgbClr val="0F0865"/>
                          </a:solidFill>
                          <a:effectLst/>
                          <a:latin typeface="Arial" panose="020B0604020202020204" pitchFamily="34" charset="0"/>
                          <a:ea typeface="+mn-ea"/>
                          <a:cs typeface="+mn-cs"/>
                        </a:rPr>
                        <a:t> </a:t>
                      </a:r>
                      <a:r>
                        <a:rPr lang="es-MX" sz="1400" b="0" i="0" u="none" strike="noStrike" kern="1200" dirty="0" err="1">
                          <a:solidFill>
                            <a:srgbClr val="0F0865"/>
                          </a:solidFill>
                          <a:effectLst/>
                          <a:latin typeface="Arial" panose="020B0604020202020204" pitchFamily="34" charset="0"/>
                          <a:ea typeface="+mn-ea"/>
                          <a:cs typeface="+mn-cs"/>
                        </a:rPr>
                        <a:t>service</a:t>
                      </a:r>
                      <a:r>
                        <a:rPr lang="es-MX" sz="1400" b="0" i="0" u="none" strike="noStrike" kern="1200" dirty="0">
                          <a:solidFill>
                            <a:srgbClr val="0F0865"/>
                          </a:solidFill>
                          <a:effectLst/>
                          <a:latin typeface="Arial" panose="020B0604020202020204" pitchFamily="34" charset="0"/>
                          <a:ea typeface="+mn-ea"/>
                          <a:cs typeface="+mn-cs"/>
                        </a:rPr>
                        <a:t> sector as </a:t>
                      </a:r>
                      <a:r>
                        <a:rPr lang="es-MX" sz="1400" b="0" i="0" u="none" strike="noStrike" kern="1200" dirty="0" err="1">
                          <a:solidFill>
                            <a:srgbClr val="0F0865"/>
                          </a:solidFill>
                          <a:effectLst/>
                          <a:latin typeface="Arial" panose="020B0604020202020204" pitchFamily="34" charset="0"/>
                          <a:ea typeface="+mn-ea"/>
                          <a:cs typeface="+mn-cs"/>
                        </a:rPr>
                        <a:t>indicators</a:t>
                      </a:r>
                      <a:r>
                        <a:rPr lang="es-MX" sz="1400" b="0" i="0" u="none" strike="noStrike" kern="1200" dirty="0">
                          <a:solidFill>
                            <a:srgbClr val="0F0865"/>
                          </a:solidFill>
                          <a:effectLst/>
                          <a:latin typeface="Arial" panose="020B0604020202020204" pitchFamily="34" charset="0"/>
                          <a:ea typeface="+mn-ea"/>
                          <a:cs typeface="+mn-cs"/>
                        </a:rPr>
                        <a:t> </a:t>
                      </a:r>
                      <a:r>
                        <a:rPr lang="es-MX" sz="1400" b="0" i="0" u="none" strike="noStrike" kern="1200" dirty="0" err="1">
                          <a:solidFill>
                            <a:srgbClr val="0F0865"/>
                          </a:solidFill>
                          <a:effectLst/>
                          <a:latin typeface="Arial" panose="020B0604020202020204" pitchFamily="34" charset="0"/>
                          <a:ea typeface="+mn-ea"/>
                          <a:cs typeface="+mn-cs"/>
                        </a:rPr>
                        <a:t>of</a:t>
                      </a:r>
                      <a:r>
                        <a:rPr lang="es-MX" sz="1400" b="0" i="0" u="none" strike="noStrike" kern="1200" dirty="0">
                          <a:solidFill>
                            <a:srgbClr val="0F0865"/>
                          </a:solidFill>
                          <a:effectLst/>
                          <a:latin typeface="Arial" panose="020B0604020202020204" pitchFamily="34" charset="0"/>
                          <a:ea typeface="+mn-ea"/>
                          <a:cs typeface="+mn-cs"/>
                        </a:rPr>
                        <a:t> </a:t>
                      </a:r>
                      <a:r>
                        <a:rPr lang="es-MX" sz="1400" b="0" i="0" u="none" strike="noStrike" kern="1200" dirty="0" err="1">
                          <a:solidFill>
                            <a:srgbClr val="0F0865"/>
                          </a:solidFill>
                          <a:effectLst/>
                          <a:latin typeface="Arial" panose="020B0604020202020204" pitchFamily="34" charset="0"/>
                          <a:ea typeface="+mn-ea"/>
                          <a:cs typeface="+mn-cs"/>
                        </a:rPr>
                        <a:t>cost</a:t>
                      </a:r>
                      <a:r>
                        <a:rPr lang="es-MX" sz="1400" b="0" i="0" u="none" strike="noStrike" kern="1200" dirty="0">
                          <a:solidFill>
                            <a:srgbClr val="0F0865"/>
                          </a:solidFill>
                          <a:effectLst/>
                          <a:latin typeface="Arial" panose="020B0604020202020204" pitchFamily="34" charset="0"/>
                          <a:ea typeface="+mn-ea"/>
                          <a:cs typeface="+mn-cs"/>
                        </a:rPr>
                        <a:t> </a:t>
                      </a:r>
                      <a:r>
                        <a:rPr lang="es-MX" sz="1400" b="0" i="0" u="none" strike="noStrike" kern="1200" dirty="0" err="1">
                          <a:solidFill>
                            <a:srgbClr val="0F0865"/>
                          </a:solidFill>
                          <a:effectLst/>
                          <a:latin typeface="Arial" panose="020B0604020202020204" pitchFamily="34" charset="0"/>
                          <a:ea typeface="+mn-ea"/>
                          <a:cs typeface="+mn-cs"/>
                        </a:rPr>
                        <a:t>pressures</a:t>
                      </a:r>
                      <a:r>
                        <a:rPr lang="es-MX" sz="1400" b="0" i="0" u="none" strike="noStrike" kern="1200" dirty="0">
                          <a:solidFill>
                            <a:srgbClr val="0F0865"/>
                          </a:solidFill>
                          <a:effectLst/>
                          <a:latin typeface="Arial" panose="020B0604020202020204" pitchFamily="34" charset="0"/>
                          <a:ea typeface="+mn-ea"/>
                          <a:cs typeface="+mn-cs"/>
                        </a:rPr>
                        <a:t> and </a:t>
                      </a:r>
                      <a:r>
                        <a:rPr lang="es-MX" sz="1400" b="0" i="0" u="none" strike="noStrike" kern="1200" dirty="0" err="1">
                          <a:solidFill>
                            <a:srgbClr val="0F0865"/>
                          </a:solidFill>
                          <a:effectLst/>
                          <a:latin typeface="Arial" panose="020B0604020202020204" pitchFamily="34" charset="0"/>
                          <a:ea typeface="+mn-ea"/>
                          <a:cs typeface="+mn-cs"/>
                        </a:rPr>
                        <a:t>inflation</a:t>
                      </a:r>
                      <a:r>
                        <a:rPr lang="es-MX" sz="1400" b="0" i="0" u="none" strike="noStrike" kern="1200" dirty="0">
                          <a:solidFill>
                            <a:srgbClr val="0F0865"/>
                          </a:solidFill>
                          <a:effectLst/>
                          <a:latin typeface="Arial" panose="020B0604020202020204" pitchFamily="34" charset="0"/>
                          <a:ea typeface="+mn-ea"/>
                          <a:cs typeface="+mn-cs"/>
                        </a:rPr>
                        <a:t> in </a:t>
                      </a:r>
                      <a:r>
                        <a:rPr lang="es-MX" sz="1400" b="0" i="0" u="none" strike="noStrike" kern="1200" dirty="0" err="1">
                          <a:solidFill>
                            <a:srgbClr val="0F0865"/>
                          </a:solidFill>
                          <a:effectLst/>
                          <a:latin typeface="Arial" panose="020B0604020202020204" pitchFamily="34" charset="0"/>
                          <a:ea typeface="+mn-ea"/>
                          <a:cs typeface="+mn-cs"/>
                        </a:rPr>
                        <a:t>Mexico</a:t>
                      </a:r>
                      <a:r>
                        <a:rPr lang="es-MX" sz="1400" b="0" i="0" u="none" strike="noStrike" kern="1200" dirty="0">
                          <a:solidFill>
                            <a:srgbClr val="0F0865"/>
                          </a:solidFill>
                          <a:effectLst/>
                          <a:latin typeface="Arial" panose="020B0604020202020204" pitchFamily="34" charset="0"/>
                          <a:ea typeface="+mn-ea"/>
                          <a:cs typeface="+mn-cs"/>
                        </a:rPr>
                        <a:t>.</a:t>
                      </a:r>
                      <a:endParaRPr lang="en-CA" sz="1400" b="0" i="0" u="none" strike="noStrike" kern="1200" dirty="0">
                        <a:solidFill>
                          <a:srgbClr val="0F0865"/>
                        </a:solidFill>
                        <a:effectLst/>
                        <a:latin typeface="Arial" panose="020B0604020202020204" pitchFamily="34" charset="0"/>
                        <a:ea typeface="+mn-ea"/>
                        <a:cs typeface="+mn-cs"/>
                      </a:endParaRPr>
                    </a:p>
                  </a:txBody>
                  <a:tcPr marL="5715" marR="5715" marT="5715" marB="0" anchor="b"/>
                </a:tc>
                <a:tc>
                  <a:txBody>
                    <a:bodyPr/>
                    <a:lstStyle/>
                    <a:p>
                      <a:endParaRPr lang="en-CA" dirty="0"/>
                    </a:p>
                  </a:txBody>
                  <a:tcPr/>
                </a:tc>
                <a:extLst>
                  <a:ext uri="{0D108BD9-81ED-4DB2-BD59-A6C34878D82A}">
                    <a16:rowId xmlns:a16="http://schemas.microsoft.com/office/drawing/2014/main" val="1145368771"/>
                  </a:ext>
                </a:extLst>
              </a:tr>
              <a:tr h="370840">
                <a:tc>
                  <a:txBody>
                    <a:bodyPr/>
                    <a:lstStyle/>
                    <a:p>
                      <a:pPr marL="342900" lvl="0" indent="-342900">
                        <a:buFont typeface="Arial" panose="020B0604020202020204" pitchFamily="34" charset="0"/>
                        <a:buChar char="•"/>
                        <a:tabLst>
                          <a:tab pos="457200" algn="l"/>
                        </a:tabLst>
                      </a:pPr>
                      <a:r>
                        <a:rPr lang="en-CA" sz="1400" b="0" i="0" u="none" strike="noStrike" kern="1200">
                          <a:solidFill>
                            <a:srgbClr val="0F0865"/>
                          </a:solidFill>
                          <a:effectLst/>
                          <a:latin typeface="Arial" panose="020B0604020202020204" pitchFamily="34" charset="0"/>
                          <a:ea typeface="+mn-ea"/>
                          <a:cs typeface="+mn-cs"/>
                        </a:rPr>
                        <a:t>Simulation on import price indices on marketing and advertising. Why we do not directly collect data</a:t>
                      </a:r>
                      <a:endParaRPr lang="en-CA" sz="1400" b="0" i="0" u="none" strike="noStrike" kern="1200" dirty="0">
                        <a:solidFill>
                          <a:srgbClr val="0F0865"/>
                        </a:solidFill>
                        <a:effectLst/>
                        <a:latin typeface="Arial" panose="020B0604020202020204" pitchFamily="34" charset="0"/>
                        <a:ea typeface="+mn-ea"/>
                        <a:cs typeface="+mn-cs"/>
                      </a:endParaRPr>
                    </a:p>
                  </a:txBody>
                  <a:tcPr marL="5715" marR="5715" marT="5715" marB="0" anchor="b"/>
                </a:tc>
                <a:tc>
                  <a:txBody>
                    <a:bodyPr/>
                    <a:lstStyle/>
                    <a:p>
                      <a:endParaRPr lang="en-CA"/>
                    </a:p>
                  </a:txBody>
                  <a:tcPr/>
                </a:tc>
                <a:extLst>
                  <a:ext uri="{0D108BD9-81ED-4DB2-BD59-A6C34878D82A}">
                    <a16:rowId xmlns:a16="http://schemas.microsoft.com/office/drawing/2014/main" val="393953391"/>
                  </a:ext>
                </a:extLst>
              </a:tr>
              <a:tr h="370840">
                <a:tc>
                  <a:txBody>
                    <a:bodyPr/>
                    <a:lstStyle/>
                    <a:p>
                      <a:pPr marL="342900" lvl="0" indent="-342900">
                        <a:buFont typeface="Arial" panose="020B0604020202020204" pitchFamily="34" charset="0"/>
                        <a:buChar char="•"/>
                        <a:tabLst>
                          <a:tab pos="457200" algn="l"/>
                        </a:tabLst>
                      </a:pPr>
                      <a:r>
                        <a:rPr lang="en-CA" sz="1400" b="0" i="0" u="none" strike="noStrike" kern="1200" dirty="0">
                          <a:solidFill>
                            <a:srgbClr val="0F0865"/>
                          </a:solidFill>
                          <a:effectLst/>
                          <a:latin typeface="Arial" panose="020B0604020202020204" pitchFamily="34" charset="0"/>
                          <a:ea typeface="+mn-ea"/>
                          <a:cs typeface="+mn-cs"/>
                        </a:rPr>
                        <a:t>Digital economy measurement, output &amp; prices</a:t>
                      </a:r>
                    </a:p>
                  </a:txBody>
                  <a:tcPr marL="5715" marR="5715" marT="5715" marB="0" anchor="b"/>
                </a:tc>
                <a:tc>
                  <a:txBody>
                    <a:bodyPr/>
                    <a:lstStyle/>
                    <a:p>
                      <a:endParaRPr lang="en-CA" dirty="0"/>
                    </a:p>
                  </a:txBody>
                  <a:tcPr/>
                </a:tc>
                <a:extLst>
                  <a:ext uri="{0D108BD9-81ED-4DB2-BD59-A6C34878D82A}">
                    <a16:rowId xmlns:a16="http://schemas.microsoft.com/office/drawing/2014/main" val="383550208"/>
                  </a:ext>
                </a:extLst>
              </a:tr>
              <a:tr h="370840">
                <a:tc>
                  <a:txBody>
                    <a:bodyPr/>
                    <a:lstStyle/>
                    <a:p>
                      <a:pPr marL="342900" lvl="0" indent="-342900">
                        <a:buFont typeface="Arial" panose="020B0604020202020204" pitchFamily="34" charset="0"/>
                        <a:buChar char="•"/>
                        <a:tabLst>
                          <a:tab pos="457200" algn="l"/>
                        </a:tabLst>
                      </a:pPr>
                      <a:r>
                        <a:rPr lang="en-CA" sz="1400" b="0" i="0" u="none" strike="noStrike" kern="1200">
                          <a:solidFill>
                            <a:srgbClr val="0F0865"/>
                          </a:solidFill>
                          <a:effectLst/>
                          <a:latin typeface="Arial" panose="020B0604020202020204" pitchFamily="34" charset="0"/>
                          <a:ea typeface="+mn-ea"/>
                          <a:cs typeface="+mn-cs"/>
                        </a:rPr>
                        <a:t>RPPI - Residential Property Price Index</a:t>
                      </a:r>
                    </a:p>
                  </a:txBody>
                  <a:tcPr marL="5715" marR="5715" marT="5715" marB="0" anchor="b"/>
                </a:tc>
                <a:tc>
                  <a:txBody>
                    <a:bodyPr/>
                    <a:lstStyle/>
                    <a:p>
                      <a:endParaRPr lang="en-CA"/>
                    </a:p>
                  </a:txBody>
                  <a:tcPr/>
                </a:tc>
                <a:extLst>
                  <a:ext uri="{0D108BD9-81ED-4DB2-BD59-A6C34878D82A}">
                    <a16:rowId xmlns:a16="http://schemas.microsoft.com/office/drawing/2014/main" val="3285754236"/>
                  </a:ext>
                </a:extLst>
              </a:tr>
              <a:tr h="370840">
                <a:tc>
                  <a:txBody>
                    <a:bodyPr/>
                    <a:lstStyle/>
                    <a:p>
                      <a:pPr marL="342900" lvl="0" indent="-342900">
                        <a:buFont typeface="Arial" panose="020B0604020202020204" pitchFamily="34" charset="0"/>
                        <a:buChar char="•"/>
                        <a:tabLst>
                          <a:tab pos="457200" algn="l"/>
                        </a:tabLst>
                      </a:pPr>
                      <a:r>
                        <a:rPr lang="en-CA" sz="1400" b="0" i="0" u="none" strike="noStrike" kern="1200">
                          <a:solidFill>
                            <a:srgbClr val="0F0865"/>
                          </a:solidFill>
                          <a:effectLst/>
                          <a:latin typeface="Arial" panose="020B0604020202020204" pitchFamily="34" charset="0"/>
                          <a:ea typeface="+mn-ea"/>
                          <a:cs typeface="+mn-cs"/>
                        </a:rPr>
                        <a:t>Commercial Rents Service Price Index</a:t>
                      </a:r>
                      <a:endParaRPr lang="en-CA" sz="1400" b="0" i="0" u="none" strike="noStrike" kern="1200" dirty="0">
                        <a:solidFill>
                          <a:srgbClr val="0F0865"/>
                        </a:solidFill>
                        <a:effectLst/>
                        <a:latin typeface="Arial" panose="020B0604020202020204" pitchFamily="34" charset="0"/>
                        <a:ea typeface="+mn-ea"/>
                        <a:cs typeface="+mn-cs"/>
                      </a:endParaRPr>
                    </a:p>
                  </a:txBody>
                  <a:tcPr marL="5715" marR="5715" marT="5715" marB="0" anchor="b"/>
                </a:tc>
                <a:tc>
                  <a:txBody>
                    <a:bodyPr/>
                    <a:lstStyle/>
                    <a:p>
                      <a:endParaRPr lang="en-CA"/>
                    </a:p>
                  </a:txBody>
                  <a:tcPr/>
                </a:tc>
                <a:extLst>
                  <a:ext uri="{0D108BD9-81ED-4DB2-BD59-A6C34878D82A}">
                    <a16:rowId xmlns:a16="http://schemas.microsoft.com/office/drawing/2014/main" val="1261767007"/>
                  </a:ext>
                </a:extLst>
              </a:tr>
              <a:tr h="370840">
                <a:tc>
                  <a:txBody>
                    <a:bodyPr/>
                    <a:lstStyle/>
                    <a:p>
                      <a:pPr marL="342900" lvl="0" indent="-342900">
                        <a:buFont typeface="Arial" panose="020B0604020202020204" pitchFamily="34" charset="0"/>
                        <a:buChar char="•"/>
                        <a:tabLst>
                          <a:tab pos="457200" algn="l"/>
                        </a:tabLst>
                      </a:pPr>
                      <a:r>
                        <a:rPr lang="en-CA" sz="1400" b="0" i="0" u="none" strike="noStrike" kern="1200" dirty="0">
                          <a:solidFill>
                            <a:srgbClr val="0F0865"/>
                          </a:solidFill>
                          <a:effectLst/>
                          <a:latin typeface="Arial" panose="020B0604020202020204" pitchFamily="34" charset="0"/>
                          <a:ea typeface="+mn-ea"/>
                          <a:cs typeface="+mn-cs"/>
                        </a:rPr>
                        <a:t>House-land splits in Residential/Commercial properties</a:t>
                      </a:r>
                    </a:p>
                  </a:txBody>
                  <a:tcPr marL="5715" marR="5715" marT="5715" marB="0" anchor="b"/>
                </a:tc>
                <a:tc>
                  <a:txBody>
                    <a:bodyPr/>
                    <a:lstStyle/>
                    <a:p>
                      <a:endParaRPr lang="en-CA"/>
                    </a:p>
                  </a:txBody>
                  <a:tcPr/>
                </a:tc>
                <a:extLst>
                  <a:ext uri="{0D108BD9-81ED-4DB2-BD59-A6C34878D82A}">
                    <a16:rowId xmlns:a16="http://schemas.microsoft.com/office/drawing/2014/main" val="2601665514"/>
                  </a:ext>
                </a:extLst>
              </a:tr>
              <a:tr h="370840">
                <a:tc>
                  <a:txBody>
                    <a:bodyPr/>
                    <a:lstStyle/>
                    <a:p>
                      <a:endParaRPr lang="en-CA" dirty="0"/>
                    </a:p>
                  </a:txBody>
                  <a:tcPr/>
                </a:tc>
                <a:tc>
                  <a:txBody>
                    <a:bodyPr/>
                    <a:lstStyle/>
                    <a:p>
                      <a:endParaRPr lang="en-CA"/>
                    </a:p>
                  </a:txBody>
                  <a:tcPr/>
                </a:tc>
                <a:extLst>
                  <a:ext uri="{0D108BD9-81ED-4DB2-BD59-A6C34878D82A}">
                    <a16:rowId xmlns:a16="http://schemas.microsoft.com/office/drawing/2014/main" val="3332589631"/>
                  </a:ext>
                </a:extLst>
              </a:tr>
              <a:tr h="370840">
                <a:tc>
                  <a:txBody>
                    <a:bodyPr/>
                    <a:lstStyle/>
                    <a:p>
                      <a:endParaRPr lang="en-CA" dirty="0"/>
                    </a:p>
                  </a:txBody>
                  <a:tcPr/>
                </a:tc>
                <a:tc>
                  <a:txBody>
                    <a:bodyPr/>
                    <a:lstStyle/>
                    <a:p>
                      <a:endParaRPr lang="en-CA"/>
                    </a:p>
                  </a:txBody>
                  <a:tcPr/>
                </a:tc>
                <a:extLst>
                  <a:ext uri="{0D108BD9-81ED-4DB2-BD59-A6C34878D82A}">
                    <a16:rowId xmlns:a16="http://schemas.microsoft.com/office/drawing/2014/main" val="3163139176"/>
                  </a:ext>
                </a:extLst>
              </a:tr>
              <a:tr h="370840">
                <a:tc>
                  <a:txBody>
                    <a:bodyPr/>
                    <a:lstStyle/>
                    <a:p>
                      <a:endParaRPr lang="en-CA" dirty="0"/>
                    </a:p>
                  </a:txBody>
                  <a:tcPr/>
                </a:tc>
                <a:tc>
                  <a:txBody>
                    <a:bodyPr/>
                    <a:lstStyle/>
                    <a:p>
                      <a:endParaRPr lang="en-CA" dirty="0"/>
                    </a:p>
                  </a:txBody>
                  <a:tcPr/>
                </a:tc>
                <a:extLst>
                  <a:ext uri="{0D108BD9-81ED-4DB2-BD59-A6C34878D82A}">
                    <a16:rowId xmlns:a16="http://schemas.microsoft.com/office/drawing/2014/main" val="1987982882"/>
                  </a:ext>
                </a:extLst>
              </a:tr>
            </a:tbl>
          </a:graphicData>
        </a:graphic>
      </p:graphicFrame>
    </p:spTree>
    <p:extLst>
      <p:ext uri="{BB962C8B-B14F-4D97-AF65-F5344CB8AC3E}">
        <p14:creationId xmlns:p14="http://schemas.microsoft.com/office/powerpoint/2010/main" val="3371895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1457324" y="365126"/>
            <a:ext cx="9896475" cy="1073058"/>
          </a:xfrm>
        </p:spPr>
        <p:txBody>
          <a:bodyPr/>
          <a:lstStyle/>
          <a:p>
            <a:r>
              <a:rPr lang="en-CA" altLang="en-US" dirty="0">
                <a:solidFill>
                  <a:srgbClr val="C00000"/>
                </a:solidFill>
              </a:rPr>
              <a:t>       	           </a:t>
            </a:r>
            <a:r>
              <a:rPr lang="it-IT" altLang="en-US" sz="2800" b="1" dirty="0">
                <a:solidFill>
                  <a:srgbClr val="C00000"/>
                </a:solidFill>
                <a:latin typeface="Century Gothic" panose="020B0502020202020204" pitchFamily="34" charset="0"/>
              </a:rPr>
              <a:t>VG 2026-27 Follow-up Tasks</a:t>
            </a:r>
            <a:endParaRPr lang="nb-NO" sz="2800" b="1" dirty="0">
              <a:solidFill>
                <a:srgbClr val="C00000"/>
              </a:solidFill>
              <a:latin typeface="Century Gothic" panose="020B0502020202020204" pitchFamily="34" charset="0"/>
            </a:endParaRPr>
          </a:p>
        </p:txBody>
      </p:sp>
      <p:sp>
        <p:nvSpPr>
          <p:cNvPr id="3" name="Plassholder for innhold 2">
            <a:extLst>
              <a:ext uri="{FF2B5EF4-FFF2-40B4-BE49-F238E27FC236}">
                <a16:creationId xmlns:a16="http://schemas.microsoft.com/office/drawing/2014/main" id="{50B9C83C-F87F-43A2-BB0D-9982A6E10AC2}"/>
              </a:ext>
            </a:extLst>
          </p:cNvPr>
          <p:cNvSpPr>
            <a:spLocks noGrp="1"/>
          </p:cNvSpPr>
          <p:nvPr>
            <p:ph idx="1"/>
          </p:nvPr>
        </p:nvSpPr>
        <p:spPr>
          <a:xfrm>
            <a:off x="3773008" y="1825625"/>
            <a:ext cx="7580791" cy="4667250"/>
          </a:xfrm>
        </p:spPr>
        <p:txBody>
          <a:bodyPr/>
          <a:lstStyle/>
          <a:p>
            <a:pPr marL="536575" indent="-527050">
              <a:lnSpc>
                <a:spcPts val="2133"/>
              </a:lnSpc>
              <a:spcBef>
                <a:spcPts val="0"/>
              </a:spcBef>
              <a:spcAft>
                <a:spcPts val="1200"/>
              </a:spcAft>
              <a:buClr>
                <a:srgbClr val="C93439"/>
              </a:buClr>
              <a:buSzPct val="100000"/>
              <a:buFont typeface="+mj-ea"/>
              <a:buAutoNum type="circleNumDbPlain"/>
              <a:defRPr/>
            </a:pPr>
            <a:endParaRPr lang="en-CA" sz="1600" dirty="0">
              <a:solidFill>
                <a:schemeClr val="tx1">
                  <a:lumMod val="75000"/>
                  <a:lumOff val="25000"/>
                </a:schemeClr>
              </a:solidFill>
              <a:latin typeface="Century Gothic" panose="020B0502020202020204" pitchFamily="34" charset="0"/>
              <a:cs typeface="Arial" panose="020B0604020202020204" pitchFamily="34" charset="0"/>
            </a:endParaRPr>
          </a:p>
          <a:p>
            <a:pPr marL="536575" indent="-527050">
              <a:lnSpc>
                <a:spcPts val="2133"/>
              </a:lnSpc>
              <a:spcBef>
                <a:spcPts val="0"/>
              </a:spcBef>
              <a:spcAft>
                <a:spcPts val="1200"/>
              </a:spcAft>
              <a:buClr>
                <a:srgbClr val="C93439"/>
              </a:buClr>
              <a:buSzPct val="100000"/>
              <a:buFont typeface="+mj-ea"/>
              <a:buAutoNum type="circleNumDbPlain"/>
              <a:defRPr/>
            </a:pPr>
            <a:endParaRPr lang="en-CA" sz="1600" dirty="0">
              <a:solidFill>
                <a:schemeClr val="tx1">
                  <a:lumMod val="75000"/>
                  <a:lumOff val="25000"/>
                </a:schemeClr>
              </a:solidFill>
              <a:latin typeface="Century Gothic" panose="020B0502020202020204" pitchFamily="34" charset="0"/>
              <a:cs typeface="Arial" panose="020B0604020202020204" pitchFamily="34" charset="0"/>
            </a:endParaRPr>
          </a:p>
          <a:p>
            <a:pPr>
              <a:lnSpc>
                <a:spcPct val="80000"/>
              </a:lnSpc>
              <a:buClr>
                <a:schemeClr val="accent5"/>
              </a:buClr>
              <a:defRPr/>
            </a:pPr>
            <a:endParaRPr lang="en-US" sz="1600" u="sng" dirty="0">
              <a:latin typeface="Century Gothic" panose="020B0502020202020204" pitchFamily="34" charset="0"/>
              <a:cs typeface="Times New Roman" panose="02020603050405020304" pitchFamily="18" charset="0"/>
            </a:endParaRPr>
          </a:p>
          <a:p>
            <a:endParaRPr lang="nb-NO" dirty="0"/>
          </a:p>
          <a:p>
            <a:endParaRPr lang="nb-NO" dirty="0"/>
          </a:p>
          <a:p>
            <a:pPr marL="0" indent="0">
              <a:buNone/>
            </a:pPr>
            <a:r>
              <a:rPr lang="nb-NO" dirty="0"/>
              <a:t>        </a:t>
            </a:r>
          </a:p>
        </p:txBody>
      </p:sp>
      <p:sp>
        <p:nvSpPr>
          <p:cNvPr id="7" name="Sottotitolo 2">
            <a:extLst>
              <a:ext uri="{FF2B5EF4-FFF2-40B4-BE49-F238E27FC236}">
                <a16:creationId xmlns:a16="http://schemas.microsoft.com/office/drawing/2014/main" id="{C9F31239-1CA2-41F8-83C3-1F502D2F8060}"/>
              </a:ext>
            </a:extLst>
          </p:cNvPr>
          <p:cNvSpPr txBox="1">
            <a:spLocks/>
          </p:cNvSpPr>
          <p:nvPr/>
        </p:nvSpPr>
        <p:spPr bwMode="auto">
          <a:xfrm>
            <a:off x="3872260" y="1501847"/>
            <a:ext cx="8040902" cy="4410274"/>
          </a:xfrm>
          <a:prstGeom prst="rect">
            <a:avLst/>
          </a:prstGeom>
          <a:noFill/>
          <a:ln>
            <a:noFill/>
          </a:ln>
          <a:extLst>
            <a:ext uri="{FAA26D3D-D897-4be2-8F04-BA451C77F1D7}"/>
          </a:extLst>
        </p:spPr>
        <p:txBody>
          <a:bodyPr lIns="0" tIns="0" rIns="0" bIns="0"/>
          <a:lstStyle>
            <a:lvl1pPr marL="284163" indent="-2857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9525" fontAlgn="auto">
              <a:spcBef>
                <a:spcPts val="0"/>
              </a:spcBef>
              <a:spcAft>
                <a:spcPts val="0"/>
              </a:spcAft>
              <a:buClr>
                <a:srgbClr val="C93439"/>
              </a:buClr>
              <a:buSzPct val="100000"/>
              <a:defRPr/>
            </a:pPr>
            <a:endParaRPr lang="en-CA"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endParaRPr lang="en-CA"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endParaRPr lang="en-CA"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endParaRPr lang="en-CA"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endParaRPr lang="en-CA"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r>
              <a:rPr lang="en-CA" sz="1600" dirty="0">
                <a:solidFill>
                  <a:prstClr val="black">
                    <a:lumMod val="75000"/>
                    <a:lumOff val="25000"/>
                  </a:prstClr>
                </a:solidFill>
                <a:latin typeface="Century Gothic" panose="020B0502020202020204" pitchFamily="34" charset="0"/>
              </a:rPr>
              <a:t>First draft of meeting notes from Secretary due December 1, 2026</a:t>
            </a:r>
          </a:p>
          <a:p>
            <a:pPr marL="9525" fontAlgn="auto">
              <a:spcBef>
                <a:spcPts val="0"/>
              </a:spcBef>
              <a:spcAft>
                <a:spcPts val="0"/>
              </a:spcAft>
              <a:buClr>
                <a:srgbClr val="C93439"/>
              </a:buClr>
              <a:buSzPct val="100000"/>
              <a:defRPr/>
            </a:pPr>
            <a:r>
              <a:rPr lang="en-CA" sz="1600" dirty="0">
                <a:solidFill>
                  <a:prstClr val="black">
                    <a:lumMod val="75000"/>
                    <a:lumOff val="25000"/>
                  </a:prstClr>
                </a:solidFill>
                <a:latin typeface="Century Gothic" panose="020B0502020202020204" pitchFamily="34" charset="0"/>
              </a:rPr>
              <a:t>Session leaders review and comment (if needed) by December 31, 2026</a:t>
            </a:r>
          </a:p>
          <a:p>
            <a:pPr marL="9525" fontAlgn="auto">
              <a:lnSpc>
                <a:spcPts val="2133"/>
              </a:lnSpc>
              <a:spcBef>
                <a:spcPts val="0"/>
              </a:spcBef>
              <a:spcAft>
                <a:spcPts val="600"/>
              </a:spcAft>
              <a:buClr>
                <a:srgbClr val="C93439"/>
              </a:buClr>
              <a:buSzPct val="100000"/>
              <a:defRPr/>
            </a:pPr>
            <a:r>
              <a:rPr lang="en-CA" sz="1600" dirty="0">
                <a:solidFill>
                  <a:prstClr val="black">
                    <a:lumMod val="75000"/>
                    <a:lumOff val="25000"/>
                  </a:prstClr>
                </a:solidFill>
                <a:latin typeface="Century Gothic" panose="020B0502020202020204" pitchFamily="34" charset="0"/>
              </a:rPr>
              <a:t>Final notes to the co-chairs by January 31, 2027</a:t>
            </a:r>
          </a:p>
          <a:p>
            <a:pPr marL="9525" fontAlgn="auto">
              <a:spcBef>
                <a:spcPts val="0"/>
              </a:spcBef>
              <a:spcAft>
                <a:spcPts val="0"/>
              </a:spcAft>
              <a:buClr>
                <a:srgbClr val="C93439"/>
              </a:buClr>
              <a:buSzPct val="100000"/>
              <a:defRPr/>
            </a:pPr>
            <a:r>
              <a:rPr lang="en-CA" sz="1600" dirty="0">
                <a:solidFill>
                  <a:prstClr val="black">
                    <a:lumMod val="75000"/>
                    <a:lumOff val="25000"/>
                  </a:prstClr>
                </a:solidFill>
                <a:latin typeface="Century Gothic" panose="020B0502020202020204" pitchFamily="34" charset="0"/>
              </a:rPr>
              <a:t>  </a:t>
            </a:r>
          </a:p>
          <a:p>
            <a:pPr marL="9525" fontAlgn="auto">
              <a:spcBef>
                <a:spcPts val="0"/>
              </a:spcBef>
              <a:spcAft>
                <a:spcPts val="0"/>
              </a:spcAft>
              <a:buClr>
                <a:srgbClr val="C93439"/>
              </a:buClr>
              <a:buSzPct val="100000"/>
              <a:defRPr/>
            </a:pPr>
            <a:endParaRPr lang="en-CA"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r>
              <a:rPr lang="en-CA" sz="1600" dirty="0">
                <a:solidFill>
                  <a:prstClr val="black">
                    <a:lumMod val="75000"/>
                    <a:lumOff val="25000"/>
                  </a:prstClr>
                </a:solidFill>
                <a:latin typeface="Century Gothic" panose="020B0502020202020204" pitchFamily="34" charset="0"/>
              </a:rPr>
              <a:t>Updates to papers from this year’s meeting are due no later </a:t>
            </a:r>
          </a:p>
          <a:p>
            <a:pPr marL="9525" fontAlgn="auto">
              <a:spcBef>
                <a:spcPts val="0"/>
              </a:spcBef>
              <a:spcAft>
                <a:spcPts val="0"/>
              </a:spcAft>
              <a:buClr>
                <a:srgbClr val="C93439"/>
              </a:buClr>
              <a:buSzPct val="100000"/>
              <a:defRPr/>
            </a:pPr>
            <a:r>
              <a:rPr lang="en-CA" sz="1600" dirty="0">
                <a:solidFill>
                  <a:prstClr val="black">
                    <a:lumMod val="75000"/>
                    <a:lumOff val="25000"/>
                  </a:prstClr>
                </a:solidFill>
                <a:latin typeface="Century Gothic" panose="020B0502020202020204" pitchFamily="34" charset="0"/>
              </a:rPr>
              <a:t>than December 1, 2026 – Send to </a:t>
            </a:r>
            <a:r>
              <a:rPr lang="nl-NL" sz="1600" dirty="0">
                <a:solidFill>
                  <a:prstClr val="black">
                    <a:lumMod val="75000"/>
                    <a:lumOff val="25000"/>
                  </a:prstClr>
                </a:solidFill>
                <a:latin typeface="Century Gothic" panose="020B0502020202020204" pitchFamily="34" charset="0"/>
                <a:hlinkClick r:id="rId4"/>
              </a:rPr>
              <a:t>mathieu.thomassin@statcan.gc.ca</a:t>
            </a:r>
            <a:endParaRPr lang="nl-NL" sz="1600" dirty="0">
              <a:solidFill>
                <a:prstClr val="black">
                  <a:lumMod val="75000"/>
                  <a:lumOff val="25000"/>
                </a:prstClr>
              </a:solidFill>
              <a:latin typeface="Century Gothic" panose="020B0502020202020204" pitchFamily="34" charset="0"/>
            </a:endParaRPr>
          </a:p>
          <a:p>
            <a:pPr marL="9525" fontAlgn="auto">
              <a:spcBef>
                <a:spcPts val="0"/>
              </a:spcBef>
              <a:spcAft>
                <a:spcPts val="0"/>
              </a:spcAft>
              <a:buClr>
                <a:srgbClr val="C93439"/>
              </a:buClr>
              <a:buSzPct val="100000"/>
              <a:defRPr/>
            </a:pPr>
            <a:endParaRPr lang="en-US" sz="1600" dirty="0">
              <a:solidFill>
                <a:srgbClr val="E7E6E6">
                  <a:lumMod val="25000"/>
                </a:srgbClr>
              </a:solidFill>
              <a:latin typeface="Century Gothic" panose="020B0502020202020204" pitchFamily="34" charset="0"/>
            </a:endParaRPr>
          </a:p>
          <a:p>
            <a:pPr marL="9525" fontAlgn="auto">
              <a:spcBef>
                <a:spcPts val="0"/>
              </a:spcBef>
              <a:spcAft>
                <a:spcPts val="0"/>
              </a:spcAft>
              <a:buClr>
                <a:srgbClr val="C93439"/>
              </a:buClr>
              <a:buSzPct val="100000"/>
              <a:defRPr/>
            </a:pPr>
            <a:endParaRPr lang="en-US" sz="1600" dirty="0">
              <a:solidFill>
                <a:srgbClr val="E7E6E6">
                  <a:lumMod val="25000"/>
                </a:srgbClr>
              </a:solidFill>
              <a:latin typeface="Century Gothic" panose="020B0502020202020204" pitchFamily="34" charset="0"/>
            </a:endParaRPr>
          </a:p>
        </p:txBody>
      </p:sp>
      <p:sp>
        <p:nvSpPr>
          <p:cNvPr id="10" name="Snip Single Corner Rectangle 8">
            <a:extLst>
              <a:ext uri="{FF2B5EF4-FFF2-40B4-BE49-F238E27FC236}">
                <a16:creationId xmlns:a16="http://schemas.microsoft.com/office/drawing/2014/main" id="{7440E449-563E-4824-B2C3-F7C26E28AFF9}"/>
              </a:ext>
            </a:extLst>
          </p:cNvPr>
          <p:cNvSpPr/>
          <p:nvPr>
            <p:custDataLst>
              <p:tags r:id="rId1"/>
            </p:custDataLst>
          </p:nvPr>
        </p:nvSpPr>
        <p:spPr>
          <a:xfrm>
            <a:off x="1559855" y="2700330"/>
            <a:ext cx="2213154" cy="709915"/>
          </a:xfrm>
          <a:prstGeom prst="snip1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white"/>
                </a:solidFill>
                <a:cs typeface="Arial" pitchFamily="34" charset="0"/>
              </a:rPr>
              <a:t>Meeting notes</a:t>
            </a:r>
          </a:p>
        </p:txBody>
      </p:sp>
      <p:sp>
        <p:nvSpPr>
          <p:cNvPr id="14" name="Snip Single Corner Rectangle 6">
            <a:extLst>
              <a:ext uri="{FF2B5EF4-FFF2-40B4-BE49-F238E27FC236}">
                <a16:creationId xmlns:a16="http://schemas.microsoft.com/office/drawing/2014/main" id="{CE009C51-5F5F-4CBB-A173-DBE22BAFEEC2}"/>
              </a:ext>
            </a:extLst>
          </p:cNvPr>
          <p:cNvSpPr/>
          <p:nvPr>
            <p:custDataLst>
              <p:tags r:id="rId2"/>
            </p:custDataLst>
          </p:nvPr>
        </p:nvSpPr>
        <p:spPr>
          <a:xfrm>
            <a:off x="1559856" y="4041058"/>
            <a:ext cx="2213153" cy="835742"/>
          </a:xfrm>
          <a:prstGeom prst="snip1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prstClr val="white"/>
                </a:solidFill>
                <a:cs typeface="Arial" pitchFamily="34" charset="0"/>
              </a:rPr>
              <a:t>Updates to 2026 papers</a:t>
            </a:r>
          </a:p>
        </p:txBody>
      </p:sp>
    </p:spTree>
    <p:extLst>
      <p:ext uri="{BB962C8B-B14F-4D97-AF65-F5344CB8AC3E}">
        <p14:creationId xmlns:p14="http://schemas.microsoft.com/office/powerpoint/2010/main" val="2272565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3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Rectangle 4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altLang="en-US" sz="4000" kern="1200" dirty="0">
                <a:solidFill>
                  <a:srgbClr val="FFFFFF"/>
                </a:solidFill>
                <a:latin typeface="+mj-lt"/>
                <a:ea typeface="+mj-ea"/>
                <a:cs typeface="+mj-cs"/>
              </a:rPr>
              <a:t>      		   </a:t>
            </a:r>
            <a:r>
              <a:rPr lang="en-US" altLang="en-US" sz="4000" b="1" kern="1200" dirty="0">
                <a:solidFill>
                  <a:srgbClr val="FFFFFF"/>
                </a:solidFill>
                <a:latin typeface="+mj-lt"/>
                <a:ea typeface="+mj-ea"/>
                <a:cs typeface="+mj-cs"/>
              </a:rPr>
              <a:t>VG 2026-27 Follow-up Tasks</a:t>
            </a:r>
            <a:endParaRPr lang="en-US" sz="4000" b="1" kern="1200">
              <a:solidFill>
                <a:srgbClr val="FFFFFF"/>
              </a:solidFill>
              <a:latin typeface="+mj-lt"/>
              <a:ea typeface="+mj-ea"/>
              <a:cs typeface="+mj-cs"/>
            </a:endParaRPr>
          </a:p>
        </p:txBody>
      </p:sp>
      <p:sp>
        <p:nvSpPr>
          <p:cNvPr id="4" name="Content Placeholder 3">
            <a:extLst>
              <a:ext uri="{FF2B5EF4-FFF2-40B4-BE49-F238E27FC236}">
                <a16:creationId xmlns:a16="http://schemas.microsoft.com/office/drawing/2014/main" id="{00CE82FA-474A-E189-095C-0B4D52EB217B}"/>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a:spcAft>
                <a:spcPts val="600"/>
              </a:spcAft>
            </a:pPr>
            <a:r>
              <a:rPr lang="en-US" sz="2000" dirty="0"/>
              <a:t>Strategic Plan 2027-2031     </a:t>
            </a:r>
          </a:p>
          <a:p>
            <a:pPr marL="0">
              <a:spcAft>
                <a:spcPts val="600"/>
              </a:spcAft>
            </a:pPr>
            <a:r>
              <a:rPr lang="en-US" sz="2000" dirty="0"/>
              <a:t>Future agenda</a:t>
            </a:r>
          </a:p>
          <a:p>
            <a:pPr marL="0">
              <a:spcAft>
                <a:spcPts val="600"/>
              </a:spcAft>
            </a:pPr>
            <a:r>
              <a:rPr lang="en-US" sz="2000" dirty="0"/>
              <a:t>Continue to look for the most pressing issues for participants to maintain the relevance and usefulness of the work of the Group</a:t>
            </a:r>
          </a:p>
          <a:p>
            <a:pPr marL="0">
              <a:spcAft>
                <a:spcPts val="600"/>
              </a:spcAft>
            </a:pPr>
            <a:r>
              <a:rPr lang="en-US" sz="2000" dirty="0"/>
              <a:t>Promote the Voorburg Group to NSOs to increase awareness, encourage broader engagement, and boost participation in the annual meeting.</a:t>
            </a:r>
          </a:p>
          <a:p>
            <a:pPr>
              <a:spcAft>
                <a:spcPts val="600"/>
              </a:spcAft>
            </a:pPr>
            <a:endParaRPr lang="en-US" sz="2000" dirty="0"/>
          </a:p>
        </p:txBody>
      </p:sp>
    </p:spTree>
    <p:extLst>
      <p:ext uri="{BB962C8B-B14F-4D97-AF65-F5344CB8AC3E}">
        <p14:creationId xmlns:p14="http://schemas.microsoft.com/office/powerpoint/2010/main" val="4161152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A0C84-B601-E086-4A35-10D114FEDE0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86EEFCC-9466-C54D-EE17-FB58666AA8B5}"/>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altLang="en-US" sz="4000" kern="1200" dirty="0">
                <a:solidFill>
                  <a:srgbClr val="FFFFFF"/>
                </a:solidFill>
                <a:latin typeface="+mj-lt"/>
                <a:ea typeface="+mj-ea"/>
                <a:cs typeface="+mj-cs"/>
              </a:rPr>
              <a:t>      		   </a:t>
            </a:r>
            <a:r>
              <a:rPr lang="en-US" altLang="en-US" sz="4000" b="1" kern="1200" dirty="0">
                <a:solidFill>
                  <a:srgbClr val="FFFFFF"/>
                </a:solidFill>
                <a:latin typeface="+mj-lt"/>
                <a:ea typeface="+mj-ea"/>
                <a:cs typeface="+mj-cs"/>
              </a:rPr>
              <a:t>VG 2026-27 Follow-up Tasks</a:t>
            </a:r>
            <a:endParaRPr lang="en-US" sz="4000" b="1" kern="1200" dirty="0">
              <a:solidFill>
                <a:srgbClr val="FFFFFF"/>
              </a:solidFill>
              <a:latin typeface="+mj-lt"/>
              <a:ea typeface="+mj-ea"/>
              <a:cs typeface="+mj-cs"/>
            </a:endParaRPr>
          </a:p>
        </p:txBody>
      </p:sp>
      <p:pic>
        <p:nvPicPr>
          <p:cNvPr id="5" name="Picture 4">
            <a:extLst>
              <a:ext uri="{FF2B5EF4-FFF2-40B4-BE49-F238E27FC236}">
                <a16:creationId xmlns:a16="http://schemas.microsoft.com/office/drawing/2014/main" id="{9C1F482C-5EE1-D985-C875-1D48DCB20E98}"/>
              </a:ext>
            </a:extLst>
          </p:cNvPr>
          <p:cNvPicPr>
            <a:picLocks noChangeAspect="1"/>
          </p:cNvPicPr>
          <p:nvPr/>
        </p:nvPicPr>
        <p:blipFill>
          <a:blip r:embed="rId2"/>
          <a:stretch>
            <a:fillRect/>
          </a:stretch>
        </p:blipFill>
        <p:spPr>
          <a:xfrm>
            <a:off x="4194255" y="1207697"/>
            <a:ext cx="3394987" cy="4684143"/>
          </a:xfrm>
          <a:prstGeom prst="rect">
            <a:avLst/>
          </a:prstGeom>
        </p:spPr>
      </p:pic>
    </p:spTree>
    <p:extLst>
      <p:ext uri="{BB962C8B-B14F-4D97-AF65-F5344CB8AC3E}">
        <p14:creationId xmlns:p14="http://schemas.microsoft.com/office/powerpoint/2010/main" val="240402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2" name="Rectangle 1091">
            <a:extLst>
              <a:ext uri="{FF2B5EF4-FFF2-40B4-BE49-F238E27FC236}">
                <a16:creationId xmlns:a16="http://schemas.microsoft.com/office/drawing/2014/main" id="{35C956CA-A8FB-4F91-A258-FBE459CD9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Skyline Voorburg voor aan de muur ...">
            <a:extLst>
              <a:ext uri="{FF2B5EF4-FFF2-40B4-BE49-F238E27FC236}">
                <a16:creationId xmlns:a16="http://schemas.microsoft.com/office/drawing/2014/main" id="{A2A4DE64-1C6D-6CBD-B0F4-E7BD0F6D6C12}"/>
              </a:ext>
            </a:extLst>
          </p:cNvPr>
          <p:cNvPicPr>
            <a:picLocks noChangeAspect="1"/>
          </p:cNvPicPr>
          <p:nvPr/>
        </p:nvPicPr>
        <p:blipFill>
          <a:blip r:embed="rId2">
            <a:extLst>
              <a:ext uri="{28A0092B-C50C-407E-A947-70E740481C1C}">
                <a14:useLocalDpi xmlns:a14="http://schemas.microsoft.com/office/drawing/2010/main" val="0"/>
              </a:ext>
            </a:extLst>
          </a:blip>
          <a:srcRect l="14428" r="10540"/>
          <a:stretch>
            <a:fillRect/>
          </a:stretch>
        </p:blipFill>
        <p:spPr bwMode="auto">
          <a:xfrm>
            <a:off x="5546558" y="-1"/>
            <a:ext cx="6645441" cy="2391331"/>
          </a:xfrm>
          <a:prstGeom prst="rect">
            <a:avLst/>
          </a:prstGeom>
          <a:noFill/>
        </p:spPr>
      </p:pic>
      <p:pic>
        <p:nvPicPr>
          <p:cNvPr id="11" name="Picture 10">
            <a:extLst>
              <a:ext uri="{FF2B5EF4-FFF2-40B4-BE49-F238E27FC236}">
                <a16:creationId xmlns:a16="http://schemas.microsoft.com/office/drawing/2014/main" id="{B784BD94-C8E0-8597-9BE7-C364EB34C9E1}"/>
              </a:ext>
            </a:extLst>
          </p:cNvPr>
          <p:cNvPicPr>
            <a:picLocks noChangeAspect="1"/>
          </p:cNvPicPr>
          <p:nvPr/>
        </p:nvPicPr>
        <p:blipFill>
          <a:blip r:embed="rId3"/>
          <a:srcRect t="817" r="2" b="19876"/>
          <a:stretch>
            <a:fillRect/>
          </a:stretch>
        </p:blipFill>
        <p:spPr>
          <a:xfrm>
            <a:off x="5546558" y="2391337"/>
            <a:ext cx="6645441" cy="4466657"/>
          </a:xfrm>
          <a:prstGeom prst="rect">
            <a:avLst/>
          </a:prstGeom>
        </p:spPr>
      </p:pic>
      <p:sp>
        <p:nvSpPr>
          <p:cNvPr id="1094" name="Rectangle 1093">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1187668" y="910431"/>
            <a:ext cx="4641631" cy="1466455"/>
          </a:xfrm>
        </p:spPr>
        <p:txBody>
          <a:bodyPr anchor="b">
            <a:normAutofit/>
          </a:bodyPr>
          <a:lstStyle/>
          <a:p>
            <a:r>
              <a:rPr lang="en-CA" altLang="en-US" b="1" dirty="0">
                <a:solidFill>
                  <a:schemeClr val="bg1"/>
                </a:solidFill>
              </a:rPr>
              <a:t>Thank You!!!</a:t>
            </a:r>
            <a:endParaRPr lang="nb-NO" b="1" dirty="0">
              <a:solidFill>
                <a:schemeClr val="bg1"/>
              </a:solidFill>
            </a:endParaRPr>
          </a:p>
        </p:txBody>
      </p:sp>
      <p:cxnSp>
        <p:nvCxnSpPr>
          <p:cNvPr id="1096" name="Straight Connector 1095">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87669" y="2397906"/>
            <a:ext cx="110043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50B9C83C-F87F-43A2-BB0D-9982A6E10AC2}"/>
              </a:ext>
            </a:extLst>
          </p:cNvPr>
          <p:cNvSpPr>
            <a:spLocks noGrp="1"/>
          </p:cNvSpPr>
          <p:nvPr>
            <p:ph idx="1"/>
          </p:nvPr>
        </p:nvSpPr>
        <p:spPr>
          <a:xfrm>
            <a:off x="1187668" y="2492080"/>
            <a:ext cx="5144552" cy="3554388"/>
          </a:xfrm>
        </p:spPr>
        <p:txBody>
          <a:bodyPr>
            <a:normAutofit fontScale="85000" lnSpcReduction="10000"/>
          </a:bodyPr>
          <a:lstStyle/>
          <a:p>
            <a:pPr marL="9525" indent="0">
              <a:spcBef>
                <a:spcPts val="0"/>
              </a:spcBef>
              <a:spcAft>
                <a:spcPts val="1200"/>
              </a:spcAft>
              <a:buClr>
                <a:srgbClr val="C93439"/>
              </a:buClr>
              <a:buSzPct val="100000"/>
              <a:buNone/>
              <a:defRPr/>
            </a:pPr>
            <a:endParaRPr lang="en-CA" sz="1100" dirty="0">
              <a:solidFill>
                <a:schemeClr val="bg1"/>
              </a:solidFill>
              <a:latin typeface="Century Gothic" panose="020B0502020202020204" pitchFamily="34" charset="0"/>
              <a:cs typeface="Arial" panose="020B0604020202020204" pitchFamily="34" charset="0"/>
            </a:endParaRPr>
          </a:p>
          <a:p>
            <a:pPr marL="0" indent="0" fontAlgn="auto">
              <a:spcBef>
                <a:spcPts val="0"/>
              </a:spcBef>
              <a:spcAft>
                <a:spcPts val="1600"/>
              </a:spcAft>
              <a:buClr>
                <a:srgbClr val="C93439"/>
              </a:buClr>
              <a:buSzPct val="160000"/>
              <a:buNone/>
              <a:defRPr/>
            </a:pPr>
            <a:r>
              <a:rPr lang="en-CA" altLang="it-IT" sz="2000" b="1" baseline="30000" dirty="0">
                <a:solidFill>
                  <a:schemeClr val="bg1"/>
                </a:solidFill>
              </a:rPr>
              <a:t>40th</a:t>
            </a:r>
            <a:r>
              <a:rPr lang="en-CA" altLang="it-IT" sz="2000" b="1" dirty="0">
                <a:solidFill>
                  <a:schemeClr val="bg1"/>
                </a:solidFill>
              </a:rPr>
              <a:t> Meeting of the Voorburg Group</a:t>
            </a:r>
          </a:p>
          <a:p>
            <a:pPr marL="0" indent="0" fontAlgn="auto">
              <a:spcBef>
                <a:spcPts val="0"/>
              </a:spcBef>
              <a:spcAft>
                <a:spcPts val="1600"/>
              </a:spcAft>
              <a:buClr>
                <a:srgbClr val="C93439"/>
              </a:buClr>
              <a:buSzPct val="160000"/>
              <a:buNone/>
              <a:defRPr/>
            </a:pPr>
            <a:r>
              <a:rPr lang="en-CA" sz="2000" dirty="0">
                <a:solidFill>
                  <a:schemeClr val="bg1"/>
                </a:solidFill>
              </a:rPr>
              <a:t>We extend our heartfelt thanks to Statistics Netherlands for hosting such a successful meeting.</a:t>
            </a:r>
          </a:p>
          <a:p>
            <a:pPr marL="0" indent="0" fontAlgn="auto">
              <a:spcBef>
                <a:spcPts val="0"/>
              </a:spcBef>
              <a:spcAft>
                <a:spcPts val="1600"/>
              </a:spcAft>
              <a:buClr>
                <a:srgbClr val="C93439"/>
              </a:buClr>
              <a:buSzPct val="160000"/>
              <a:buNone/>
              <a:defRPr/>
            </a:pPr>
            <a:r>
              <a:rPr lang="en-CA" sz="2000" dirty="0">
                <a:solidFill>
                  <a:schemeClr val="bg1"/>
                </a:solidFill>
              </a:rPr>
              <a:t>A special thank you to Pelle Albers, Mark Lomax, and the entire team for their outstanding contributions.</a:t>
            </a:r>
          </a:p>
          <a:p>
            <a:pPr marL="0" indent="0" fontAlgn="auto">
              <a:spcBef>
                <a:spcPts val="0"/>
              </a:spcBef>
              <a:spcAft>
                <a:spcPts val="1600"/>
              </a:spcAft>
              <a:buClr>
                <a:srgbClr val="C93439"/>
              </a:buClr>
              <a:buSzPct val="160000"/>
              <a:buNone/>
              <a:defRPr/>
            </a:pPr>
            <a:br>
              <a:rPr lang="en-CA" sz="2000" dirty="0">
                <a:solidFill>
                  <a:schemeClr val="bg1"/>
                </a:solidFill>
              </a:rPr>
            </a:br>
            <a:r>
              <a:rPr lang="en-CA" sz="2000" dirty="0">
                <a:solidFill>
                  <a:schemeClr val="bg1"/>
                </a:solidFill>
              </a:rPr>
              <a:t>We’re also grateful to all participants for your valuable insights, thoughtful discussions, and active engagement.</a:t>
            </a:r>
          </a:p>
          <a:p>
            <a:pPr marL="0" indent="0" fontAlgn="auto">
              <a:spcBef>
                <a:spcPts val="0"/>
              </a:spcBef>
              <a:spcAft>
                <a:spcPts val="1600"/>
              </a:spcAft>
              <a:buClr>
                <a:srgbClr val="C93439"/>
              </a:buClr>
              <a:buSzPct val="160000"/>
              <a:buNone/>
              <a:defRPr/>
            </a:pPr>
            <a:br>
              <a:rPr lang="en-CA" sz="2000" dirty="0">
                <a:solidFill>
                  <a:schemeClr val="bg1"/>
                </a:solidFill>
              </a:rPr>
            </a:br>
            <a:r>
              <a:rPr lang="en-CA" sz="2000" dirty="0">
                <a:solidFill>
                  <a:schemeClr val="bg1"/>
                </a:solidFill>
              </a:rPr>
              <a:t>We look forward to seeing you again in 2027!</a:t>
            </a:r>
            <a:endParaRPr lang="en-CA" altLang="it-IT" sz="2000" dirty="0">
              <a:solidFill>
                <a:schemeClr val="bg1"/>
              </a:solidFill>
            </a:endParaRPr>
          </a:p>
          <a:p>
            <a:endParaRPr lang="nb-NO" sz="1100" dirty="0">
              <a:solidFill>
                <a:schemeClr val="bg1"/>
              </a:solidFill>
            </a:endParaRPr>
          </a:p>
        </p:txBody>
      </p:sp>
      <p:sp>
        <p:nvSpPr>
          <p:cNvPr id="10" name="Rektangel 9">
            <a:extLst>
              <a:ext uri="{FF2B5EF4-FFF2-40B4-BE49-F238E27FC236}">
                <a16:creationId xmlns:a16="http://schemas.microsoft.com/office/drawing/2014/main" id="{396AD8A2-A106-419B-B3CC-E34760285A18}"/>
              </a:ext>
            </a:extLst>
          </p:cNvPr>
          <p:cNvSpPr/>
          <p:nvPr/>
        </p:nvSpPr>
        <p:spPr>
          <a:xfrm>
            <a:off x="683172" y="4035972"/>
            <a:ext cx="11296103" cy="347211"/>
          </a:xfrm>
          <a:prstGeom prst="rect">
            <a:avLst/>
          </a:prstGeom>
        </p:spPr>
        <p:txBody>
          <a:bodyPr wrap="square">
            <a:spAutoFit/>
          </a:bodyPr>
          <a:lstStyle/>
          <a:p>
            <a:pPr fontAlgn="auto">
              <a:lnSpc>
                <a:spcPts val="1784"/>
              </a:lnSpc>
              <a:spcBef>
                <a:spcPts val="0"/>
              </a:spcBef>
              <a:spcAft>
                <a:spcPts val="1600"/>
              </a:spcAft>
              <a:buClr>
                <a:srgbClr val="C93439"/>
              </a:buClr>
              <a:buSzPct val="160000"/>
              <a:defRPr/>
            </a:pPr>
            <a:endParaRPr lang="en-CA" altLang="it-IT" sz="2800" b="1" dirty="0">
              <a:solidFill>
                <a:schemeClr val="tx1">
                  <a:lumMod val="75000"/>
                  <a:lumOff val="25000"/>
                </a:schemeClr>
              </a:solidFill>
            </a:endParaRPr>
          </a:p>
        </p:txBody>
      </p:sp>
      <p:sp>
        <p:nvSpPr>
          <p:cNvPr id="7" name="AutoShape 8" descr="data:image/jpg;base64,%20/9j/4AAQSkZJRgABAQEAYABgAAD/2wBDAAUDBAQEAwUEBAQFBQUGBwwIBwcHBw8LCwkMEQ8SEhEPERETFhwXExQaFRERGCEYGh0dHx8fExciJCIeJBweHx7/2wBDAQUFBQcGBw4ICA4eFBEUHh4eHh4eHh4eHh4eHh4eHh4eHh4eHh4eHh4eHh4eHh4eHh4eHh4eHh4eHh4eHh4eHh7/wAARCAFYA1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i412yVt6UI9uWPfpWKtWYZnQYzX3lSLaPlYS5WdZFJCF5AzVDUpUYY3YrJe8baMEg1A8rMxLHmsI0Nbs0lWRZKQbcPl89PaoJLIYLocg9KYJMetTJP8pBNdCjJGOj3KYTBxTvLX8acRkk96BWpnpsN2bR60gU4qYAmpVgLDIzRewWuVcc8c0tWGgxSbMDnmncLNEQXjOKUKR2qVVo5xzTuBEyml608gfjRtzTTJY0DAxSjNSBeRRsPU9qAGD9KNv5U8LnoPrSheMU0AzvQBzT8etGOKfQBmKUDilx6Z4p31oQtBncUuPanYyaXHNAxtKBnrxS4pQPrQA3b9Kdjn3pQOopcUriGhfalxTqXqKLhcYFxzRt4pwFLjigBgHtSgc04DijFFw1GhefrRinfSlK5ouMj280AU+gjtii4ugzBzS7fenDrQBRcSQ0Djnk0fTmn4opXGNIzSbeeKfjH0pcc8Ux7jcd6MU7GaXHOKTAYBigDmnAc+tLikAwrz2oxUzwslqLlxtiZxGpPV2xngd8d6jGGVSDkHpUKcW7JlOD7DccUY9aSSQrPFGqBizcgnt3/OumudH8N3WlQahovimyWaVGd9Ou5B50W3qCy8Z9M1nVxMKUkp9TSFGU03Hoc1jpQw/OnhT6Uba3uYjAOtAFSBaNvNK4+hGetIRkVLt9RSbeaB2GAUEev5U/FLtoERYNG3ipStNI44oCwz6ikNPI7UmKYJDD+NIfapMUgHrRcLEdJjj1qQ0m3jFAkR+tB6cU/H40hFAyM8D1oOKeaTbQAwimkZFPxwaTH1p3C4w0hHHankcUmMGgBmKCOelPOMUlAEdLinetABxQCTGmk707v7UhHekFxlIcYp5FHagZGR2oIp7A9KTHNAhgFGP8mnkc0YOM0hjCOtGKk2/jSbfegZFtoYVLimleaQtiMrxSbeKlKnFG3nHrQ2PchI+tJj2qYRszbe9XrOxjmdYyzbyeeKmU1FXZSTb0KKWrsoLYVfU0lzbrCR827PNdonhpTDhi2TjFW/7Gt9qoYkLAc5Ga5HjI3OhYd2PPYbffy3yj+daFr4evpwGVRtPSvQLTw3bybWljVwOi4rbi02KOPCKFx0rmq5jb4TWnhL7nkl74cvYNvy59fasma1mjmMbIdw7CvZtRtxsPAJrkdS0/y3LiMZJ61VHGuW4VMMuhwkNrJJOsRHJOPpXQ2WkWoBDxlzjqa0V07MRkhjHme9WrOGTy1WTAbvitKmIbWhEKVtxllbwQQiNEAFFM1HXNC8OT+Tq8rq8w3pgZ47/0orz5YqKerOxUZW0OUXg08E00daXpzmvoLHjpjs0c5ooA496EFxRThSUvagBQO1OUc00U8ZJoFcejfSpI5GHSmIu44rQstPa4HHaolJRWpcU29CujBj8wolZNu1Vwa6K102GOLZtUt3JqvfabGkbOoG7FYKvBysaujK1zCx0x1ppXmpjGd2DmnmDAzuB9q6eZGFmVttKEbGacetOTj6VQuo2MGpcFlwFyM0q7SOlWbdF3ADNTJ21GkS6fYOyF2H096szWMQTDIF9xV2yZVh5PSqeo3IdsqelcvPOUjotGMTPuLNFGd1UmTDVdlkZuS1QOA3I611QbW5zys9iALzSVJtwaAOa0IGAelLtp2PwoC07hYaBxTgvNOC+tKF4pXC2g0L9KNvFOApwXJwOfalcSI9tLj25p4Q5Iqw0MflDn5u9JySGlcqge1KV554qzDEnVjn2pJ1XaAKHLUdtCuB2oI9cU8L07igrzTJQzFJipNtPSIvwP1oDUg28UuOasxQ8EsuQKif756fSjm1HbQix81BU5qTHPSjbxRcRHTsU4rzS7eKL6C1GBeaXbT9tAXilcqwzaaUDj3p+3mlxikCIwvpSpw4O0NznB6H2p+09hV210u5nUSMBDGTwznGfpWVWtCnG83ZGlOnObtFGd4gn1jVruzmF5bwJax+RDCtv8oVmJPTuScZ9AK1pvB+raXqP2TVNQ02Jyu8xDIdQwBH4da6bwb8O9R1nXUupJprfSbTEhkZMeaw5wAeTzXtEmnrdw3U/2JJHLqAxiXc42DgE9smvmsTmSpySw2iPdoYJzi/b7nzZdeGr5btZ7e6spwq/KVk43YI/mRWVoPg+60eJIzp6PfXWZLqeIAh3Jycn09BX01beGdPuLhzNotssYHyRmIDe2Opx0qneeHNFeB2m0toZCCMrGU4+g6n0rGOdV78zSNZZbTtyps8Jh0DVprdbhLGQxtnA6Nx7VBLpeoRHElnMD/uk171B4R0O6eVI7SWORFzGyyOuM9N2epqunhHSWlEfmX8cjMVZftB3LjpgfhW6z+p1ijB5RB7SZ4ObW4BP+jy8dflphjYfeVgfcV9H3nhGyms9N0+zup7RwGZ7kIrPL7Nnr1rMv/h3JGN39uCTn/lpaL/Stlnr6w/EzeU9pHgO2kKgCvcZvh1eu6ol3pUmVz89sV/lVWb4Z6kD/AMeWjTf7sjLWsc9p9YszeUzW0keMBeaNuRXrNz8NtW2nboNozYP+ruuv51n3Xw7vo2Bbw5eqcYbyplato51Qe6Zm8rqrsea7aQrXc3XgmeAHdpmsxKP+mO7H5VQl8MwonzSX8b5/jtGxWkc3wz6/gQ8urrocoV4oxk9q6A6CpB26hEoH99GX+lQtoMm3dHfWbqen7zFbLMsM/tmbwVdfZMMD2pSv4VsHQbwHAltj6YlHNNOgaoWCralyem1ga1jjaD2mvvM3h6q3izHI64ppHStSbSNShYrJZTqw6jbmqr2twuA1vKvpla1VaD2kjOUJLoVQtNK1O6MrbSjA9elNK+2Pwq1JMmxARxRjjoalIGeo/OkK5p3CxCVowKcGRndFdWZeoB6U7bxQmmDi0yErRjmpMUm2gLERFJipSvFIRTAixRgelP2n2oK96LgMwMUmKeRxQV5ouDQzHGKTbT8cD3pdvFFw6ke2k2/hWz4c0C91258m02gKRvZj90etek2fwq082y+dcSvIB8zKcZrkrY2lRdpPU3pYWpVV4o8dK8/0pdozjv6V79oHgTQ7ORGWzEjx5w8nJ5qr438FabdWEpsrOKO+f5kYcEmuVZrSc7W0OlZdPlvfU8QtbW4uplgtoZJpW6Ki5JrYXwjrwvILWbT5ITOwVXYfKPrXq3gfwfDpEAm3n7RKo8xu49h6V1F3Z/dxNvIHc9KwrZtaTVNaGlLL7x996nmN18KW+zRNbagWlx85ZPlJ9qhl+FtytqNt2Wuc9dvy4r1rTjOjiFWBjJGcitifybcFm2s3YVwvMsQtOY7Fg6P8p5DpPwtitp45riZ7hQOVK4BNb9j4G0e13yR2UZbP8Yziu5ivgyHzVRTngCoJJ1KsAQM1hPGVp7s0jh6cVojw3xJ4Pmj8Tr5SD7NM2SFH3fauhj0m3tYo9turFeFO2u1vbNXl8wqC1Z88S8jFbSxk6iSb2M/q8VJtHOHDqf3ZUrUKQ7WJYHmtqYInAGc9TiqEwLZI7UlMThoOt5FUDHFSyXA281m+YwPvSSSlxihxuxKdiHUrwLnbyelZN2xkUsT0HAq9JEhcs3JrN1IhYjjge1dNNLZGUncyX1KWE/OgA9RUH9oSTW8627+TKynY57GqskkjTMiruB4qzpNskjt5iZbPABrulTjy6nMpvm0ON1FNcuHW4vNIn1B3zhnxhR6AdqK1PGMfiRr5F0W1KQoCGZ5Mbzx09qK8GcIxk1qetC7im7CKOfSlpQMn+dAH519kfMhjmlpQvf8AnTlHOOtAxopw6UKKdt985oEAHFPAPWkAp4XvQNCx/KRxWrZ3rInlqAD61Qgh3n5jirEyr5e08MO9ZTUXoXC61ReF8yv97PrVlboSKQzAA1gjg9acCcdc1Dw8S1WZa1AAS5TkHuKqDPNPDHbtzkUmOa2jGysZydxuKQjrTyDSgVRAsWAc4xVtZCBwB9aqrjHvTycDiplG407EzXDbdu44qAsSaCvNGPwpqKQm2xKTFOx70YpkojIz2pCOfWpMelJiquAzbS44p+KULzSBCBc0+OF2+6pNTWkHmPsBxWxFbJAUySfXNZTq8ppGDkYYtnydy4xUtnGfNA25FbrQrIW2Lu9KgSzePJKYrP26aL9lZlVrNZJztyM+lPbTGWPzGfn6U5ZPLfcW4z0q3PeRtEFVscdKzcpq1i1GBiyptJwBkelQlWbsSParjrmTrx60PiAHac56V0KRi43KRXaOmKaBUhyetGBjGK0I0GY7U7p3xT442dgqjmtKLS1aINI43e3aplNR3HGLlsZe9gpAJwaZg/Wr11YtCxK5IFVgn1ojJNaBJPZkO3BpQPapxGxzx0pCvPFO5NiHHApQOlSbfxpyRs5CopZj2FDaQ7Nsh2/rTwvOAMn2rYsNBuridYij+YzBVijUu7H2Aru/Dnw/u5LiL7Z/xLYSecIHnJBzjJ+VffvXmYnNqNLSPvM76GX1aur0R5rbafdTuVSFvl+8W4C/UnpXRaR4F1LVra3nsLi3l8yYxY3EYIxnn8a9lj8N6VfbI5rCK4UXO/aVyCQuBnHX8a1k0+a01OBxbxxwRuG4IUIoHfsK8OtnVefw6HqUsrow+LU8r0P4cXyFmuo4rMq2MykO/HUheg/Gu88PeF9KtrqM21m13MeGmmw/br6D8Ksal4u0dtRlg0O0uvEl+eGjsx+4j9d8p+UfrXF+MPGUdkpi8VeJobCMg/8AEm8PndK3tJL2/CvPqVZ1HzTd2dsKcYK0VYk8QeKW0rxDf2L+L7LQLKzVIEZ7cSLPLgM+f93cq/UGprXxzevEFg+I3hK5GOPOg2Z/KvCtd1GDxP4oWHSdFkt7EgR2tksgZ+Tkks38TMSSTW/N8NL5QRJ4b1uNvQRRSD9DUqFymz2W18WeImwYtW8FXn+7dFCf1rVi8TeLGUH+xtAuskY8nVBk/TNfPr/DtkXf/Zurxf7+lscf98mqd14M8lkCXFzAdwzus54yB60KkkLmZ9LnxL4lj/1vgidxnrb30b1G/i66Vy1x4K12JgPvCFH/AFFfNY0q+tiFtfEbwn0N3NH/ADFXbS48ZQnFt4unzjjbqYPH40eyDmPfl8a6XDMJrvTNct2Xhd9gxCg/SpR8QPCbN+/vpIR6TWki4/SvCF1/4nw7Ft/E19MCegmikqwPGXxUiX9/cTXIz/y2sEf+VJ030DmPdE8Y+FJJ08vXrELg8u5Qj8xWnb654dmGYNe06Q9gLpf6188t8QvG0a5u9G0q4GP+W2lEf0pn/Cxbg4+3eCfDkvr+5aP+lLkkh8yPpWK4tpSPs91byZ7rKjfyNSSbsrjDAnqvavmX/hP/AA+MtcfD2xAHU218yH+dWI/G3g2SMH/hEdctCRwYNTJH86Vp2DS59ItFIVxyB3yDUJh/dn51POME188w+M/CaEbbvxvZ/wC7dF8Vr2Xj/wAOKMJ8QPFlsfS4tA4H6Um5DR7WLNWyHt42+qqc1BcaLp80f73SrWQH/piteXQ+PbEyKLf4sQkk9LvTR/hWgnji5fH2fx94RulLcebAY8/lReQaHXz+EtAmY+boNoOO0eP5VUbwL4XZAv8AZgj/ANyRl/rWPbeLvEDSAxXXhC8P/TO+ZP5mtH/hIvE5IZvDmn3APX7Nqyn9DQpMB58A+H+sZv4j/s3Tf1qrc/DyyYEQ6xqkYPTLq2PzFW4vFuuKSJvBGrEesU0clSN41jjH+leHPEMH1sd38jVKTEYNx8NmCfuddmz/ANNbZGrNuPhvqLMVTVNPfB/js8Z/KuqX4geHVcrcLqNufSWwkGPyqxH468HyEk6tBGf9tHX+YpqpJbXE4Re6OBm+HOtqpWNdFlBHXDKagu/htdR6L9pktbV9QMuyO2ik+RlyOSx6GvTrfxV4VnOItb0856f6QB/Orc1xpF1FF5Oq2LBW3HFwhJ5+taQxdZbSf4kSoU3vFHgKfD6W3vZ5xoUytMf3kkVyrKT6CorzwheQBWk0rVYV4HzRhiCfYHpXvi6ZGzo8V350QcN5Y2n9QafdaXctftNDKgDj+KM7s/Wqp5nXhtMieDpT3ifOVz4daLJZbyNVO0s9uxXPpkVVk0Qhyv2qNSBuw6sDj8q+j10++juYmka3VACG+c5x6Y6E89arzaVdpKghjhliaQHcsi5Udwc9a3jneIX2vyM5ZbRfQ+cb/R7uzsor2RC1tK+xJVHylvTPes4r69a98+M2lrd+G7C0gjKMlyrARQ7gDtYHgdK8gPh+diPLkPzdC8Trn9K9zCZtTlT/AH0rM8zEZfKM/wB2tDBK0bfatiXQryNmVmgDDqC+0/rUP9i35HyQq/8Auyqf613LH4d/bRyvC1l9kzNtIF/CtF9K1BRzZy/ULmoHtLpCQ1vMvsUIrVYmk9pIzdGa+yyoRRtqdo3Xgqw+opoXv0rRTi+pHKzofh/qT6fq5XaxSUAHHb3r2bStR8wKqtljXz9ZyNDcxyRvtYHg17b4ThC2kMp4YqCT65714uaU48yn3PSwM3rE60zKqgkBT3NVftsBnkd4y0pXCemKZqOWt1KtllOcetZUMmTv968iKueo3YvwkRsWZuvJFLJLFnIyKoyzf7VVWuKbjfUVzat5guADVx7hDEynk+tcv9qOeDS/bWA+8aTiCkbbSp+XSoGmO/rxWdBfLn5qWe4j6q3NTyjuaPnKc7jVG98t/mTr3qk92qZ3HFVbzXLO1ilaedE8tBIwz0XOB+vFVa2orolvozs+TjjmsmRvLyrVUfxPa3GqLZxcp5JmaVjgbR6fiafLcJMgkjYMrDgitKbTdjKo7bEbyKGIwKrSSgZ5oWSOYblbIyRn6VVu0bBw2K64RTMG2RXV2q1k3t5HsfzGypqDVDcKflGR3NYl1NM6fMBiu+lQRzVKnKwnvF5jiyMnk1bsdYtbGDdcDPI4U5Y++O9Yx5Nczq0Ol3U8rHUbiCaBijKJMYPtWuKTjC0bXfczoyTld7HcanPoesTrcNdPKoUBSkhUDv09aK43Tf8AQLUW8VnK0Y+6yrnd9aKwjhU0uff0NHiJp+7sdP8AhS4pVFLivXPNtoGKcPwpAKcBjFMYgHpTgB7nFKBzjilA5oCwqrT1APek70qjmkBIhIbcKc7FutMVe1OApWVwuLS4/CgCp4IJJnVY0Z2JwAB1PpT2BK+xEq1qaPod7qZVbZV+Y4G7vXbeGvh+skCXF/kuRnYDwK9D0LT7GzVIILZU2DG7FeXiMyhDSnqz0KGAlLWex5Xpfw9vnfN+2xSOPL7VJqfgm3trdikspkGcE9Ca9tKxBTH8oUj71c3r0NqcpGnavPWY1pS1Z2SwVOMbWPAp4Gt53ikHzqaW3gMrYHFdVr+gXNzq6rYwNI8mSQeMYrLvtN1fT5TDPZvHuIUEDgk9Oa9uGIjKK11PIlQlF7aGMylWIPPvSFf/ANddpZ+A765iVmmEbkZIK8CsrXvDF9pI3N++TPVVNOGLpSfKpahPD1Iq7WhgY/8Ar0n4Gn4o9q6TnGbfwpMVIAaMZGKAsNVatRpH5fcnuKjjGGG4cVZ8pMhhkKaiUi4q41IJFZXjOf6VrWMNzI48w5U+tFk8Ma8qavWd1AJMMduelclWo30OmnBX3LsVtFCnHTvVfUthi2q20UXF7Gs23cMYqr5yyuRnNcsYybuzeTitEYc64lPXrUeO579q0NQQbvl5NUzuz64716MZXicUo2Y2NecydKddRofmj+UelM3NRuYjrV2d7k3RXC0u3ipWbcRxQPu49DVXZFiWwX98DxV8NufBB+gqjFmPkY5rQtVyNzHpWFTubU30LRt2kjAdQB6Vn3NssLEFevetC4vFWLbzmqlxI1xGI0Qux9K54ycdXojeSUtFuVY41KfK2DVfynkl2RoWOegFdFonhm+1KT9zDJcADJEX3V/3mPAr0Xw54BtYZYhfSl3fnyYFwhX1L9T07etcdfN6dN2p6s6aOXVJq89EeX6P4du7+5WFY5JJDz5UK7mA9T2Ue5rv9F+HnkQNcX0wgQD5oo1JcKe5ft+Aruj/AGP4XiabUZNN0m0QZA6PKeR90cn9axb7xfeCxkuNDsI9LsCedW1xvLTH+xH95vavDxOYVsR8T0PVo4SlS+Fam1Z6Npui6WJoI7LTbVVIknnOzj+8STycetZcvi60upZLjwvo8+tNCpD30p8i0T1wzfeJ9hXlHiPx9osl7lVvfGWqKTsuL/8Ad2UZ/wCmcQ4P45rLvpfFvizy/wC3NQe2tGOIrVAY0x6LGvJrjjFs6Gz1HVfF15a6asms61Z+E7eUb/sdiRcX8uT69EBxx3rz298b+E4b2SY6L4hvLc/LFa3N+fKuH/vy85/Cq3w9+HF3rPm3P2e5uf3zIzfcjQKcANI3P4Cu4uPhNLL4m0mJGshDHlp2SIssXyNg4P3jnGCe5rRQS6ibOC1HxL408S2v2O1aLRtIUcW9iBBCq+hfvUvhn4a3upDzIbeW6DHmZsxQZ9S5+ZvwFfQGh+CNB01kka3a/uFx++u8NtP+yv3V/KteVkVTk5wTgCrVuhNzy3TPhjYaBNZazcXUbT2uSYYotsQzjHPU4OeTXdDbldrZJA6Gp9YWR7QqybR2zVPWNUt9JtociKS5lz5aOcAgDnmok9RpHPeIPGGpQaidH8OR2DXMOBczXUv3Cem1OpGcDPvT18bayY76FdJFzc6cFE8quVilypO6LPbjGOorIs4PDMkt5q15psBu7kFhNE5HlqvRBn5hnJz9KyNJk8Szafr9xqQjtIbKMy2wtZXMUi4JyrDqT3zSvcZvzfELUL7xKdJ0zwebyGPiYT4EzHGSVGMY7j1FdUNK0m8Z5bjR7LLKMxyW6Eqccg8da8m8D2t9qAh0/wAQw32l3TK0q+TcZmvgq/NKD95TjgduK63wZb2ug61f2drc6g1peCOe3S6l3uDjazEk5wcCnewrHQXPg7wxcXNusmgaeVLEnZAFPT2qtP4I8HC4aEaPNEwbaPKndcjBORg9Bj9a6KyMj6jbrk8bjz9BWnJbxmTcy/N1JobY0cVH4F8LFYtkutWxlbagF4/Ptg5qKbwBobKWi1/V0Unb8xRxkduVrrtQWC1tlm8p5PLcMFD+9NXy189EjmG35924EscUuYLHDXfwztZIG2+IMqRz51jEwB9+lUJvhWkkY8vUtHlOOBJYYyPXg16UWgktRIytGxUONwz75x+NN2x+YjNIrExZPyfeB9P8KrnFY8quPhFeFcwJoMvuDIlZc/wl1hHKrpVnLgcmLUCP5ivakWI6aVT7iHA3ZGeeho02OL7Yh8xdwjG1VJIx+NHOwseC3Hwt1xAWbw7eMP8Apldxvz+NZtx8NL6OMCbw/rkZ7/6LHIP/AB019I+TMbm6IlwQwZRvzg+mPT2qZhcK2I5jsB5G4Z6dP60+YVj5Zl8BLGPntdRt/eXTHH6rVQ+EvLOY9U8o+8c0eK+q42v1/dSSOydpG5O7r0qTFwTtzGxI5coOPwp3TCx8pxaPrNvn7L4lAx2XUHQ/+PVPbzeP7bctr4svj83RNRRv519P3NrA0LPPZWsrY4UxKcn06Vmz6DoM0gEnh3TX3DIY268nHOeOKNOwHz8niT4sRLhdZvph/tRxycVJ/wAJz8TIQRcR21wO4m0sN/Kvb5PBXhWaPc/h61Q7sHymK598g1Um8BeFA7JFp15EAeXiupACfz96Vo9gueLN8Q/EoYC98K+Hrg9y+nlM/pTT8QreTct98PdAbpzE7Ia9kPw90FphHDfazEcZ+W53D9RWfdfDfT2upQutar2wGEbD+VCjENTy2Lx14U2/vvAcsJ/6dtRZf61ah8e+D0xt07xdY/8AXDUSwFd5P8MIWICat5hb+GSwjY/pWZcfCgbtv23SWf8AuvabT+QNS4RC7Maz+JHhQRHb4o8a2R3cCVBKMe+RV+D4haESRD8T7qJu32vS1I/GoZfhJehjEkGjSkc5V5UqhefCnUIhhtJtn94tRx+jCn7OLC7Oot/HKSxgQ/EbwlcA9Rc2zRE/lXdeGjqN1pkd9PJp120rb1a0dtjJ/eXd3r561/wNb+H4IdW17SLyLToLqLzpI5YptoLgZ29T16V3+n/EjRJYUFl8SblY1G1VuNHQBQOgwOgqZRtsNPuen3lsL9n/AOJSSQvLyxoGY56DOfzrLk8K6bNFLJJoNvGAv7tDEOG/vYFctB48jkY+X8QvD0xzwJ9OZO3qK0oPGmozDbDrngm7B7C7eI/rSu+oaDf+ER0m6ZY/7Ikh6mZlDx89sc9ao3vhfQBA4la8tXU8KsjdfU5rft/EXiCTDR6Xo13jj/RtaT+tSTa/ruxzP4P1CSMAk+TPFLSvIehx8ng+wmSSSz1G+xD95SwcMPXkdfas1vB32lmjh1MSFRu+a2Q7h6cdK7X/AISaWNCLnwnrkAPX/RA38jVJvE2gxSbvsd5ZMx+cvYuufyFJVJobjE5KPwDPcHEd1YPkHaGgYfgSOhzWs3hfxfplun2TUrSRAMFBK6hOP9oc1tweIvBzStK2owRu42sXDpx+Iq0NY8PyGMJ4kgeFDlYvtC88YwT1IrRVptatkezinojj5LnxxDuDWrTBfuiOeN/M/wB3IFUl1fxRGxD6RcYA6iIMD7cHrXewtpvmtPHqkdwf4AZVbbn0qJLby5BMZvNh37ljCjg0lWkh+zicLJ4h1uOIS3GkzoD2e1df/wBVMHiosVDWg3MOPvrn6ZFekCxvpppmhmQxyHdhuo/GpY9JuSri58oqQMbW7j69KtYiXcn2KPMF8VW24h4iDntIOv41IPEVtJ8qxz5z2wf5Gu7fQzcXmy40+Aqqn5tiHJ9RxwaoX3hO1uoJ7dtDiR3jbbMsYBJxwcjvVfWWT7FHMR65Yt/y2IPT7vSor/xPptjGrSXXLEKBtPBPc+grzy/F3pN3r9w2j3dxBHKUiBgkjMRBwWJHAb8xWA/i6O8szCIblTHbiO53Tffcjluegz2pSxbW6J9j5nql34r01LMXUk3AcI6KQxQ+pA7V5r421p49SvY9OnafT7uIKSxzH5uc/KexGBx71R8Mwadq+vaPHNrBWWW4eFo4woWFV535b7wznrWnqOl6PfeIBBZ6hHcwTXhtgn2XbLvQD975YONmDjPtSeJco2CNJJ3OLt9cupZgrh4IpCVYsW2nHQgegPOK6a+8balFpnk2zIs7kCRoslY1A569Ca5zxbaw+GLpLSDUEu2uFlLBYyXi7FSD93IP5UeH9O1PxFcLBBKgtUBF3MN3lRk8YY++cVmpOL3LcDuvCXi6MwQ2sk3mRqrefO7AKh7Ae3b3rc0/xHbaqiNZrJIGdlyeAAOpNeVQeHbuLXbizVbX7NBMiz3CNuhVs8fN0+vpXS215Z6ZqdwLK2u44i2yUcGIAcbkPQ5Oa6aOKcWk3oc9Shvyo7q8a1WIl5hXNX/lYOxuM9KyrS8utQu2dba6jgjysjNHkKB/EcdM/wBKuRfZblh5N4rZHGUbp+Ve3h8fh/5jhq4er0iQzFCBsHSsaLRUXV5dR+VzLjKFATu9a32touMXcAJ6ZOKtWENvazK10yFtpdQp3ZA6kYrrli8NJXck7HOqNaP2dzIkhljYq8bKfcUVvzXFjcyGUXIQHpuGM/SihZhSfUHhJGcBzTgKUUu2vTOHqJz+FL704DmlC0XAaB9aXBp+KUDigQgHHNOApQDinAUgBR3p8aM7hVBJPYVPa28kjg7DtFdZoWnWzRpIkI8wHgt61hWxCpo2pUnUOUW0uNwXyX3E4HFdn8PNFupdQkNxEY0XB5659q6bT7OLyt0iJu7cVfsS1vISoye2K8uvj3OLikehRwig1K51lpAsEC8AkjpUcsiwyZxzWbHfTgd6SSWSVtzHFePyu+p6TZcluZpD8vFUrxtzD5dzDqDUkVwF+UMKiurpE+ZiM1S0ELY7YZHlkjGTwKgvxa3nyzg7QQw+opiakuCpIIPSq95MjR5DDcTWiTvch7Gs9/FDEBwcDqa5PxLr1mLadGkwzAqMDJBqPW3uJYMRsw9cVx9zZmZmBmY9cZHU12YbDxk7yZx4ivJLlSMMjr1pAPap3hkRirKeKYR+dfQpqx4zRGBz3pQKkAzShc/d5p3Aao+YDrV+2jKp83TsKqKCrcjFT+dISM9Kznd7Fw0LSjcRxj1p86ooyDk9vaq5l4yTUbOxGM8Vlyts05kIzMz53Zp6SsuTmoRjOeRRgitOVEXLUQe4kCp94mtM2KwR7FXc7/eJqno5jjlMj9QPlq/PdRrlmbLHoBXLVclLlRvTStdlG50sxgNuB9RUQtY1TGB7mrRuWk+834CoWWaSQKowPeqjKfVikoXukVLmFMAx9OhquBjtWxNYLtXDHceSaryQxohywJPStI1UZzpsogc1ZtXKMDnilgtZJm+UAe5OK6vw14J1DUsSLARH/wA9JflTPp6mufE46jRVpPXsb0MLVq/CtO5l6Xo1xq2oWKNFKsF1IFBRSSybsMR7D1r0fR/ANjaaybeZXvANzbNu1FXPy57sa07HVNJ8LabD4dtftOr6nApUwWkPzgk5wx6IPqa5Xxf48e1V49d1yHSYj107SSJbtx6PL0X8K+XxWLnXlvoe/h8PGittTstQv9D0S0W11G7jguHcGOytI98hAGNoRfX+tYHijxtqFnAJJrqz8I2TLhXuMTX0ijssY4X8a8sPjTWLkvD4O0ePRYXzvvG/eXLA92lbp+FR+G/h7rHiHVGupornUpG5e4kYiPPu7dfwrl9m2b8xZuvHSfbHbwtpEl7qLZ/4muq/v5z7qnRapReH/EnizU1fWb281K6Y8RLmQr7YHyr+Ne0+FvhXpdhCranIJ/W3thsj/wCBN95q7q0srPT7eO2sLWG0gU/6uJcA/X1/GtFBIls8r8IfCL7MUuNRkSz+X7kREk3/AH0eF/CvStF8P6JocMkljYxwyBeZ5Dvlbjux5/KtJA7HAAQAdTTLyJfs0hY7vlPWm3oIbYfZ4NNhS3RFUgttjHGSTk1HZSNJrM22LkR9SalTy4bKBAQvyDhaj0rd/aNwyoWbaQM8elZ3LsWhFI7MskhxjovFRXPlRxiJQMk9AOas+VK/Mj7fULTIljjiB4U9yepq0SzO1pWe2jLIQm/v3rjvik2rw6Varoen/ap2dgyiESDGOc5+77e4rtdZIliiVchd+cnjNVruK6UqbQJkAmRWJJceg96TVwTPIr3SW1qztLvQr97PXbK5jY/aeCmPvKwP9fWlvfD+naKl7ZtcXOl362ySiWFmaITOwJk64IY8BCMc10Orxp4m15Z9Kjktp4YQtxLBGRcRybsBXz8rqe/cCo7271QWE0KWcOsRNMlq0/CtcFT84x22dST0AoGY/h/Q9VvbRdcjZNNtdSDzve3LFr1Wz8sSA/ciHTA7c1hvrcdzeS6VYyz3EiTxQme3TBfBxs8w8k5HOPSuj1i01LWITcahrjXumu22CGyHlR+UGxvaQ8YAHQda6zRoPD8cFtp+l6YkkdgySKwQEW8jLn5m7vg80IDorSNo9VgBYF9rZz68ZrWYHJNZNixfU4cgDCPzn6Vf1CFpI0feEEZ3FiegpCHyxrIArKrD0NVrseXJ8gjTcvLMCd3tQ8QkLeXN94Z3h+Tz6U1orhtrCRnY/wASn5evpSZSIgS6FRDGxHVM8gZ6GmiSNZdhhyAu9eeQc/p1q1cK25fLYhe+0AnPvUcUchkkaQhgeFyOQKYhyuXgKlNpUEg7geR6VHZSIs8W9X3vwpIGfxpDFIkSj5XwTgbcYp+mhTczRMqAIAy469aAJbmKF52UllZiCxVfxAJpgitpFkuWClH4fIPUd6dPPm6l+XJjxjDYDfWnrMqhICgV2UnCnI49/eqEVJ4Y8yFdpjLAgbyOn8uoq0i5tAA/JH3g2cc+tQyvvQO1vIrOcHocCnxTQi3SPDDc2xcr3zSQMa8ciyLiZsCPBGe/rSJ5/nSqHOMDbleKjlktyzvMwwcqzbTnOOfwoKhHilaTjJ+YnGc9KdwJFzsjjZVVW6x7f602zVJJJC0QRkJQYzgrT4BgqxfaoGCu7OT2p6/fOCo/GmIVYU8wOuQVGAAeMVn3Kt9vk28/KtaPYH+VUJsjUJGC5AQd+TQBzfju+8QafoTNoFtBPdSMFaNn2syHqEPZq8+TRY7NWvtUtL7RL07ikktwZRGxPO05+f1x711Op6sZtXcKJJrmGQhQjjLKOc7eoHvXHa1b2/jS4tNM1IXkZ092Lv8AMH04AZ3MD99XAHI70tRjvEl1e3Foul6drmoBGKtcIoKtIgAGdx5AzjGPU10ngbVpIZV0K5i1uVwm+O5vocKf9hT3HBxn0rmdfitr3V9M1+x8N6pmK2jS282YQ22HyVmm54XajHHriuhbxpa6khe31QTfZiiKyZEYkBA44+bvj60bAP8AjRb+f8O9RjACNuiYEjuHU1yfwv8AC95feElnttN8KXCCZxtuUkaXJP8AEw/l2rrfHOpw6v8ADLV5kzuiOw+7Kw5rP/Zy1S3l0XU9G2bbiC5NwOeXRu/4GqvoIdN4GvSx87wL4ZnJ6+VfSJ+Wa851L4eve6rqBtNBuYDBcGKWCArOkb7QcK3UjDCvpt/Uq1YGofbIdKvm0gQxX5mPlmVPlZuPvfhTQHznP8O9Qtzxp+pQ9Ofs7j/0E1Un8O6rZ5WHUdStzj1mWvcjrHxJt5Ckml6HcOPvIl3tYfgTTv8AhKPHkYIn8DrMPWG6VqZJ4RHL4ssiFtvF99GR2+2MP/QhWhbeJPiXEP3Hi66lUf3pY3H617BL4su9uNS+HGok9yIFf+lVI9Q8J6pex2k3gG9SeVtqhrDbyfftU8q7DucFoviH4n391JBJqOkvsQOPtsEKhucYBPU1buJPiJJfo8ug+GL9QpHlJDEQ2e+Qc16dP4B8IrIkv9g2rM6lCr5Ix9M9aqXPw28H58waHFG3rFI6fyNKyGeR694k1DRbpLfWvhppUZkXcrI7x7h7EHFU4/H3h8Eeb4L1C3I722psP516ff8Aw70ybWQ0E91Z2CWpDILhnIk3D5vmzxjNVX+HWgXI/ceJdwPTmJ6LIDirX4keFYiCF8a2J7+VdiTH51rWvxN8P7Bjxn4qtT6XFmkgrXm+E9tJ/q9WtpM8Ze2X+hqjP8IZgpVbnTZMcZMTrn8qXKgJ7X4laYXDRfEm2yDwLrSiv54rQn+JU0FhPfW/i7wrqPkoW8oJJE8hAztHuelcxP8AB/UNvyW1jIc8bZ2XP5iuO1zwnZ6TrUNlfWNhISyxyB7rIDMwAAxznt+NKUbLQLlrU/iprfinUWt72xL2LqJWtIbkox9FJ9BT7bQdSurS7kk8JWt2btzJEiXMZeMdVjODyQMVT8R+BbH+2nZ/Ds1lCIzujg1NVYE8Lgn9a5bVfA9zpOsz2dpqF/bMm2QedLvIB6klT2qIxs9QudP4Bstb0nVtTuU8D3epCS4LEyxr58WAdoVTxgEn61r3PiKPW9XDa/anQ7u3ZXnkTTmE8gUEYbH8JPOR3FeZ6pH4msFF6NdnSKEjypzcOjOO+0/0rLi8UeKL64aRNV1C+ZYzG0g+YxoDkDJ7HJp8quM9A8Xaf4W1XRTrEOqtFfyuUkaaBxuUhsO2RxyFX6NzWr4X+w6PpE1hpvizTrfS7i3Hnw7gWnkK4b5jyoyc5rzfTvHXiSx06bT7fXlk0+dTHdQ3USvs3ccZGQc46fWspfF2u6daJp99b2E1s5MaztbKWlQdF3dvT6UWQHrMnhrTrmztNL0TxZcXVoZlJt4nRo3dFGdxPPzEdTXP6naf2lfzG8+z6PG0IysRDKxAUJHEgPIJyCfUVi6B42uL6GeG38KaEZSwDOilJArHGEGePrUPxC0a+0nUEdvAtzo8OxQpSV2G4ZJO49CeD+FK10B6F8ONF8UWdwLrUrM21g8h+0iZSIWZMctz8pAIAHfmvQ7DxX4Yklax0+6s/tbzqrIiBRJ1xj1Hb8a+UT4q1G4s2sjqWom1lH72M3DFWOeTUemalbRLPLc/bjdKAtuyPgKOeT+mKhOwH1Y+v6F9rvI5rG3CwIzSyPCvl4U4IB715v4/1nwrL4mtbm0nhvLC0Gy5gsoTuCSDklhwApryy11j7RY3iR6vd20zxbTHKNyz5PzYP8PFMVpNNENxp+uREeXtmRExkk8Kc9cdzT5u4Hba1rvg2S9RYZNRsII4I0RET5iRnJbPfpRXmer6fqF6YtR+12rvcAhlSTBBXjLD3GDRS1YHt2KXvS459qcor9EPkbDRnHanAUuKkVSVouJDMUAdKsW8BkPJ2iraW0IQ92HrWcqiRUYNlAJk8A1NaxB5QpGeelOJKgqOtWLBdsynGST+VEpuwJanSWVrFHEC8fOOcVt2Me35o1wDVWwjEyqfSugsYI1j+Y5Brwq1TXU9enDsRpKQAKt2twA2DUoihZcKoBpGtBuG3Fcl0zp1LiTqR1z7VYjkSWPax5NUFtG3ja1RzebA23vU2uVclvG8ttkQyT3qlcWl/IRhSRVuxdnlwcE1tOiiLa0nl8cmhvlFbmOOks7yM7pFOM9RViwt/MmCyNgD1rq2hja2XBUrWdJDDG2QoNWqulhezsUzZpFnDAg9e9Y9xZRm5cJGB6VuXBSRsoCD7Gs2Rwk2/JBq6c3cicUYOraai27s6Dd2rmLiOHywVXDd8V1viK8ZbVgjfMa45mLNk/jXsYPmauzzMSoqVkQFcUKOalbGKZiu+5xCt1ooA9qB3pDuGaUUAfnQB/8AroAT8Kd64/Cgc98UuKLh0HoMLnuakj+YgZxUY6Y60o+9UNFJlmKNVfO6r9sFz6+9U7KzuLiRUjRiWOAApJP0ArvfD/gG7uITcahL9ih4ABGZGJ6cdq8zFY6lT0vdnoYfC1J62sjjndnnRMcscADvW/pHgvUL6IXV1Gmnwg/K045I/wB3/GvQrLQNH8P6euoSfZtPiB+a5vXG8j2J7/SqV74wh+yTT6LpqS2pJLajqjeRaj/dB+Z/wFeHWzCrPSOiPVp4OnDWWrLfh3wppdhDDeJbLIV5kubkgIoHVhngVT8R+IbA6dcxaLrN5IlsDJe3FjaeYPLH8Ebn5Q+cc+gNeaeKPiLY3c3lSTXfi2+B+SEKYNPjP+zGvL/jXNXUnjbxbcra6hK8FsvMemWUeFx6bF/mxrjs2dNxdc8Xaz4gnTTvDlxeadoxHzB3zPcN3d3HLE+ldJ4O+Eeo3oW6uLRYo25869yM/RByfxr0zwf8P9N0saPq7SOb23QsVIAjXehXYqjgYznNd2pUOABn61aSiJs5fwv8PND03y5LpTqMqfdMoAjX6IOPzrrw0MZEcajA6IgwBT0jHBkOf0FRGRfOPlqXPoKoQ4rJ5Z3Nj2HWml44x8xGf1prysz+W+RxnC/41G6quHbANK4E8RdiWVcDGMtVPU1ZoZldy3HAzVqOWRlKpHtxjJaqerxeZaSKWLbuuOKUthrcsqsUMEYJAO0fWpNIbddTlUbOPTryKfFbxRJEzYB2rjP0p2lyp5s+3JOfugc1knsWS7pJJWj4QDr3NKYUQrwMAjlqwfHXii28J6Q+rX67YzIsaIpBkck44Ht1ri4vjd4S6y22otJjhnUEA/QVpcix6JqjadNJHDcXOwRsGOAev1/Gl26exzHqRU/WvPbb4v8Agtv9bdXqsSSSbfjJrSg+KPgOTg6zs/37c1n71x6HYi3tiTs1CLJ69ASaqz6Dp013DP8A6I0sTM6MABhmGGPHXIPNYFt4/wDAU6/NrtgHxzujwDUreI/B9w6tDrOlHHGBJjOarmaCxupoKiw+wJHa/ZNmzyVXCbfTHpUVv4fOnacLLTbS3hiHIRDgZPU+9Vo73QZAPJ1KxP8AuXOP61PG9g3+rv1+qXX/ANek5BYktbC8h1KFpLcFNjAuG6HjH9a0p4JGjcCMkkY+tZucFfK1C4yemJgaf/xMF+5fXJz0yoNLmHYkNm37sYbcvQ4x+FDWkvlLGzYCHKBVxyOmarS3mpQlc3hYE85gBwKfFqN8w4urf23QkUuYdiM2bgs+wnedxU5AJpBav5il1wNm04Y8fSrsd7qJ4P2FvxYVL9qvsZ+y2z/SWnzCsUVjYWxjDklRjPc021im80bZHUD7wbGSPersl5MEbzNMH1WVahTUYRGGOl3HI6qATTTEFxDJ5rMj4Vl+ZdoOTUREivGpVFUtgjb0HarA1CzJybS8Q/8AXImm/wBpaXn5zOn1iYVVwsMu/wB2UVVQDIPzdTz0FRoVUEGMHD5O1slf/r8VO19pEi4+3gc5G4EY/Snpcae2dt/ACTnO7k0uYLFMxg/KVkQuQTg569aC8ZULJCwTIx349a0ljtm5S6hOe4cUn2FST5bxNk5pqSFYz1jjAG0MfMbJ+tQs0MZ2gYYDI3L7mtdtOk8oLxn24qvJZypndF2xnNNtBYgtdioGXJDcj2qpdMV1B8DOUFaUULoqrsZgPU1TvIpjeZWB2+QcgU1JBY4u58IWcmvXWs2l7MurmI+WzsNkSf3SP7tZEOtWV7I1rqenFrqeIxrPAd8chzjAkXtkdDzXb6rp8ksYaGSW1uVYMJVj3ZA/hYdx7VlW3h+3tdPuYbCWWOeZDukdPlL4wXK+pHpTvcDjNUiQXVnceL/EMV3pkSlri1VPLh4BAjCjkjpgn0PrVWZ77xe8Gh+HNM/sbRgoMt6IQhWP+Hyx169Ca6S28PzR6iWjsbOKBUjtW81zIphUFt6Kej72I57AU4aDc2WpTS6fe23l3jKbuZ1IlwpGFUDjGMj2yTQBh6l4ek0P4Z65ZXMyTTMWmJVie4xnPf1rzL4da0/h/wAWxaj8wiVws4H8UbDBFe1+NILf/hCdSQSDCW7nBOT045rxXwZ4Z1nxFdXo0m1Ev2dVMhdtoBPQZ9aqNupE720Pp5ZEKqwYuhAZWAyCD0IrOndWW7UEcTr1/wB1aPCtnc6Z4bsLG7lkmmghVWdhyOPu++OmfamzsgN8GOT5ityO2BUXKsfJv7Vj6lafG/UnsNQnt1ls7ZwsbkDow/pXnNt4h8aW2Db+Ib1Mf9NTXrH7W1uT8WY5I0LGXSLdjtH+1IK8iG5Rghh9RXSqaaTMZVGnY2I/iZ8S9PTfH4lvMD1kJr6l/Zz1fXtf8BRatr+pT3lzdSM6s5+6g4wPbIr5BnhaWzlJ6Y619hfs6RRr8NdFiiJCpbBfxBIP61jUjy2NIS5juzFut0JZ8hh3psscgT/Wt9KseR/oW4s+Qw71G0ZxgMcVCLZQSGQzyu0mR5eCCM14r8XL3wH8P7nSxqXhe4uF1SOSRZLa5ZNrKeeK9yIkW4BVsgqQQRXg37U1p9r0nw1NMiHy5po/0Jqo6sTOVg+JPwpkIxB4osD6peZx+dadp48+HLDNv458U2Z7eZhwK8Zk060Bw0aH6Cs/V9OtRZu0UCqR3AquRk8yPrT4ef8AFVb7jw/8QtWvLW2kVbjdbheDk7QT34rsNd8IeGdWiSa90aKe4WRSJCMPkHg5HfiuC/ZIjh074c28srpGbl2kfJwF+baMn8DXf3PjLwxb6tNpMmrW6XkMn7yJmwV/xrK5RxHjDwTFeXMGn2VrdtAiErBIu6LBOWLueck1z+r/AA/1h5NSnsobOS6MKrb26TlBuA5JY9vavcLXUILpRNA6SWboGjuVcFHycYFNkjhjbaqKqlT26mqsgPj/AMQeEPH+i+Zd3fhy4mtA7F1e6VlUNnkelcVZ6hJp6i3t0mtRu/fqGyv4+vWvXf2uJdQs/EegS6fdzQwXOmuk8SMQrlZG6++CK+e5Tdi5DByee56VnKn2A7P4n6/4Y1XWYrvQtIubaxWBInDRYQyBcOw46k1j+GdP0zxZrtpoq28lmsobMkD56DO47uAKqXXirXv7Dh0W4nWXT1l8xYXQYVvX1r2H9n5/DsPhXWLNLQwa/dWjzPfXXlvAwXkCNTznPBAoaA89uPDI0GPyNWtbu3vFmZYNTil3QzbWxsXHCucd69tk+Hlx4m8PRWdnqWsWf2Zgb17y58xpNyB1VUP+yw5rzSfxFpM0Gr6brVo0VtdOWhNpLtRWBywPbn161q6Fq3jSxJTQry5vNNmgWdIb6dUnmiRmCBX7sOceoxQmrgM0L4OW00JuL3Vorf55dqxyKMqpIGQ3Q8HitjRfgtaalHNLp2uNcLGQsiTQr16/KQeRjvXGeItX0nV0SWfzoWyd4ZmWS3bLEhx9ScH/AGqXwj4g8KRW7Q38Gv7gApntLzywvXPHfjtScopi1JvHHw71jRdQit/tdvIZ/kiHlkOz4/1aKOvtXNa/4K8VaFFNczizu4IEDXK2kvmtCD2OO4qv4g8TNNft9nvdSlt4WLWktxKfMTHQ+xqn4a8Sa3pgmk0/W7m1LYQxbdySL1JOff1pPlvsNlO1t5rgySWW5I93SU7SDRWvca3ZTStNf2M97eysZZpUfYuW/hCgY4Ofzop2Cx7Mo/KnAYOelKBxTlH5V9/c+SEUZ6irlsoYfdFVgv4VeskaQ7R09KzqPQuCuyWIbT82M+1SNHv5Ubc9TVmHS2cFt+AKmhsWzgtkVyOrG+50KD7GPJGNx+bNS2salgvOT3rYbTIWYFvlFV7yyjtlEkRZvaqVeL0IdKSdzX0p/s6Y8wY+tb9nMWXqTXIaaFuJF+U4B5UV2FumEXaAOO1efiYpPXc7qDbL8b4A5qTzmzyaoLJtp4kJNcTiddzUtZvnGeaszwNM+TyDWPHIVbcK07K+OADyO9S1YpO5ds7KCNwxODWhcSW4hK4Vs+tZE90h6cGqc111+Y1DTluO6RcuLsKNq8KOwqhJcgk/Mapz3XJ5rNub3HetoUrmcqljXNyig4PP1rL1C9jjUseTWTc6nt96y575pHOckds13UsLJu5x1MSkrITVLx5nPylV96ziKszSBlIqDac161KKirJHm1JNu4zAzRinY+alA7VrczG4pcYpR0x6UuOaGA0daWnAd/0pyqS2FGSemKTdikMIpQvPHWtPStHur+cRRRyO7fwxrub8u34133h74er9nWbUZG8xz8ttAcuQOu5ux+leZiM0pUtI6s7qGX1KmrVkeeafplxeTrDHG7SN0jRdzn8P8a7fw14Clmuo11BhbKRnYp3Sn69l/Cuxf/hHfC7/AGJ5FFw8YCWVjH5107HrkDn8yBXN+LPiBHpb7b28t/Do27RbW5W61Jx2zj5Ivx5rwcRmFavpeyPXoYKlR1tdnXRWvhvwlbQy3D2unkkjawLXEv0UZYk1i+KfGj6dbi4jS18O2w+aO81c77h/eO3HP03V5Nc+MtbunkuPCumDSVY4fVLx/Ou5M/8ATRuF+iir3h74V65r041LUBPcvL8zXd+7Ih9xn52/DArk5WzquU9X8djUL0yaDp13ruoAf8hTWP3mw+scP3Ix9apaP4d8T+OLs3Gp3l7rM4P3IjiGMZ6Fz8i/QZNekR6R4A8JLHZ39zJr2ojASxtI9yZ7fu1/mxNdx4K1DVL21vWvtBTRbWMqlnb7hvK45LAcKeRxVKKQrnFab8PvDnheyN34u1i0sUYA/ZbVsFvZnPzt+GK3NK1iSRYrPwP4US0095FV9QvV8pXXPO0H5nbGcVw/xp1OH4Z3aajp+gJqc9zGZf7Qv5TcGB/7io3A45BNedfBXx54j8efHbw9/al3NPBHJPLtdsqNsEhGB0H4VS1EfXUyrFFHs+7nAHp+FSwxMwDqpz6mmRtl/mbjtxVuMvsGxe3VqQA8fI3MW45zwBUP2mBWZYhvYdQvb8aW4hkZ8uzMCOB0H0qvbjgeXGWAJyqjgH60rgOuGm+VxsjJwMKMnH1qaKONPnlYA9snmoJnTcEkmAbtHAN7fie1ZGseIdJ0WBp9Qv7XTVxn9/IHl/75pOfYaRvg7tzhCkeeHkO0H3qrf3VmYhGGllLsFBjQlQa8h8VfG/RoMx6NYzalLnie5O1B7ha891j42+LL6D7LGLa0aNiRNEnznPTGelLVj2PqWS5aN/LVYYJAuR5zAyHHcLXJ6z8QvDnh+GY6xrsS3DNxBbKDIQPXHSvlTVtS8VXVt/bFzPqG1nKi4d3wzegP0rZ0r4d+Ir63W+1byNHtmwxnv5hHkHnIX7xo9n3C5rfGb4jQeMprS30y2mtrS13FBIcvJIeN5+gqpomh+B5tHtpdQ8YnT73YPtMT2hZY39Aw61neI7LwRo9g0On61d6tq4YHzIodtsADyOeSfeuXtpxNttV+8TwT3Pcmne2wj0JfCnguZv8AR/iRpWD03wyLUg8C6dL/AMefjrw1KD03XLIf1rhhp0KkqZufdhSPpqbGKyISBnlQaq7CyO6Pw11Bv+PfX/D9wMZGzUVH86juvhp4ojQNH9gnBbA8u+jOa4ZdKn2qwEZz1ATpUn2O7Vl2tjHYMw/lRd9gsdi/w38cRlTHpbsD3jmRv5GmSeCPHtuC39j6oPXYCf5GuZgTVYQNt1cL/u3Dj+tX7fVPEUAHl6rqKY/u3bUX8gt5l99M8d2Zx9j1uL3CSUjap47s1ZTdazHjHXzB/Skh8XeLbZx5fiLWE/7b5qz/AMLA8dx52eI79/8ArpGr5/Sl8gK8Xjjxzalf+JpqC46hicfqKvWXxU8aQY3aseuMSIp6VXHxP8bRuFnv7eYD/nrp0bVFN8TtcmmH2nTdBnQc/NpqjJ98UrLsGp0UPxk8YLkNcWcwxyGtxzWhb/HDxVGq7rPT5QP+mRH8q5K3+ISzP+/8F+GJffyHT+VWR4y0CQj7V8PNHPvFculP3ewtTsIvjvq5+WfQ7CTpnDstXbf48Knyy+GlI/2Lj/GuD/4SLwPIMSeAZE55MGpH+tI+rfDdgTL4b8Q2/wD1yu1bFHuj1PSoPjzpKkCXQrxOP4ZlNWE+OXhsgGSz1MZY54U4H4V5Q1z8KZ8AS+Kbb/ehSQZqtJZfDaadhD4n1WFFHWbT+lFo9w1PaIvjP4Kl/wBY1/Fn+9BmrUfxW8Byt82omPPA323WvBzofgNsiDx/ChPaazdaWPwnoszKLXx9oL5PHmO6fzpcq7hdn0Nb/EDwDMBjWbAZ/vpt/pWhaeKPBNxJ8usaZyOD5+K+cj8P5pXUW/inw5cAjjbfgfzqOb4b+IgxEL6XcA9476M0ciC59RRX/h24G631a2weRsvP/r1MHjJH2fUpCoPVboMDXyw3w78Zpny9JL8dYpUb+RqP/hF/GtugH9k6r/2zDH+Ro9mHMj61gW+YHbqFwfxDU5hqSvn7Yx7fNCDXyKYfGtnkeXr0IHp5gxSx+IPG9oQRqmtxegJf+opezY+ZH1s8l6v/AC0hI75hxUD3t6vBS0OP9lhXyzF8RPHNuedevv8AgYz/ADFWk+LHjqEfNrCOP9uFTT5GHMj6YW+uC5DWdqVxz+8IpxuVLDdpsTf7sq/1r5yT4z+LYIyZl06fjqYME/lVuD43eJVA8zSdOcdyAwo5WK575fppl5ZS293o5lRxtdBtOQetcv8ADvwx/wAIvqWsrEzmwvHSS1DKd6AcbW9cetecRfHW8J/0nw3at/1zmYGtGx+PtvCv7zwy654OLgH+dTytDuezloxjLEfgazb0xtJejcGBjTpXnlv8ftDk/wBfoV0n+66kV2HhzxdbeL9Me6stDube1wQlzPhBIR1C/wB7FF31A+bP2xdQuNH+JGiXFsqgXGhqGyOu2Rv8a8hsvE17cAs0UBA65UGvYv23rRP+Es8IzMwVTpcytk4ztkT/ABrwQtGoKx7RnqVrpT91GTjdm/ceKHaFopbC2YMMfKmK+sP2ZZHufhvprMxUgSKVH8JEjcV8Wy/6gsO1fY37KTtN4BhRWx5c0ynj/bJ/rWVQqJ6ttlELp5rBd5yO/Whrd2+YTMDilleCFilxeJDvkP3qV7rT/wCHVIWFZ8xbRVuEnjeMq6tyRyvtXhX7VXn2/gPSLpiqbNUMZbPHKGvoB1inVWhvrVsHIBcc14t+1VBI/wAJnYop8jVoWLA5GCwH9auD1FY+WP7Sbk+ZC3/AhTbi8lktmTajZ6bSOapTCP8A55qfqKqXAj8piqAH2Fa3ZCij6I+H3hW88XfDXSo9M1E2d1FJJFOpkYRyRggjcF7qTkY9a1/GnhPw5p3h/TvDeryPd+JZE/e6hBEXl2hwS4HU4GFGfWr37JU0cfhIQhvlju5FA+qKf8a9i1Gwt7yWWZSEuY4pEicxgld64znr+Fc/UtI8euvhH/Z/9nXWieIdUNnpbfaJYZJ2Id0+YLt7ZIGRWC/xG8baP4+u31OxnvYbhRPPYwR/LbjaOhPHA5NexS6S3hHwfcW9lcajeXV1Julu2YF45W/5bFScbAeSB2FYtppnhe+J16+1Cz1c6iywzuZBDCXChXKoeTuIziiysTY8b/aV8S6ZrukeFtQitr6ycpMHiu4DGyAkYB7HufoRXh8r20w3LIvPGQa+kP2wlsY/hz4djt2hY22pPFEhbd8mxcgeuOK+ZLdV/eKfJKgZxzyfT/PpWrm4xQmtR0/lk+WoVlPGT3+ldH4e1RtLHnWmbWdA6o2AyMXG0gA/d4J5rAjW2itlKtCsyZxwWJz2NXW02/kNlHcLPAl5GGt3GMTFjwBn7o9653Jy2KRu65f6PFZRLb3k13qMLMssyqixFT/CExyT6mu2+Ges6t4q0WTQ2k0qG5SNYdMkmsfNuHCrgKpHC4HVj3FeSahpOsWOrRaW1nI1zLhdkaiRh/3z39qmuxc+Hb2e0t9TvrC7jJSQGPYWx9DkZ9KauFja+KFi9reW8NrJbTX1tGYLya3lZjcMDncwbvyRx6Vx1tdSRPATK0ZDHdGw4pr6tPPKZJ7osM4LJwc/Q1CZla6MlwWcnuW24qZK61QzTu57dt8reU5ZuQVwT9BUCSnYv+kCOMg7h0GaqpHDHEJpZDIC3GB1q3a2baqRDZRb2+8qryzewFSo20EOtZJhHmHzGQnrnk/WivTU+H1vY6VZDVLKWzuXQlh5wXf74P17UVpyMLM7wL3p6pkcUqqKljHzY7V943ofKJXHQwj+Lj3rX0u2VcHBJNUkXc65UYrd0/5VVeMCuOvUfKdNGCUtSeKNum3FThVU84FTB1VCxwDiqbHdLkc15695nZoht4srL+7GearpZzsCrNnJ6+lakXI7VOka45wDVqry6Il01IoaVpDxuX83BzxXQwHyowrHJ9apI+3IBqT52HJrGrOU3qa04xhsWXMfBzTA65wGqBoJCOtNa3kAJB5rNRXcptlxX96ljuAo4NY7vKhwOarTXc0ZHy8GtFScthOrynQm5561WmuBn71Y4viRg8VG11z94Zq40WuhMqxduZ8ZO6sm8uuuKivLpiCq5qgzk9T+Nd1Ch1Zx1awO24k5PtTOc0A55pTz1rvSOJu40/jS0o/SnADNUTYZj1pcU4DPSnqhY4UEn2qXJLVlJNke2nLGWOAMn0Fa+j+H9Q1KULbW7OO7dFH49K9E8N+BbKyiS91AfatoLMM7YlP+0T1ry8RmtKnpDVnfQy2pPWeiPONH0K/1Oby7W3eTsSo+UH3PQV3mgfDtd0P2yRpmY/PHbn5R9Xrcm17RbOPZpkAv/IYszxMIbKHj+KQ8H8M1554t+JtvcFrGC6m1txwbHSswWi+zSfef8OK8Ovja1fST07HsUcLSo/CtT0ZLrRdKnSzslN9ew5zaacgfA7eZJ91fxNcb4w+Itpp4eC61HyGwV/s7RX8yduektweF/wCA1w8dv448WqNPjD2Vkx+XTtLj2rj/AGiOv1Y12Wj/AAy0XwzZJfeK9St9Libny0IeeQ+megP05rl5DoucFfeIvFWrRiz0i2Tw7YzHHl2YZrmfP99/vufyFdf4T+ERjhGoa7PBplvje8t6Q0p99mcD/gRrpZNZSxsdvg/w/baJaO4T+19XbY8hJAG1T8zZ/Kur8Y6Vb6h4eP8AaVnBfT2luJYVmJCNN0ywHVSe1VokI5uw1LwppbtH4R0K48T6hEDm9mx5EWO+9vlUfSu2uLSbxB4ZtrXXvkmuYw1wbSYqFOM/Iw5Ir4u+JnxL8Z6hfXHhmUpYxx5i+zWy+XEuePuj+tfbSK1tpVnAuF8iyAH4JQ9gPlD4k/FDXPB2oXHh/RdFtNAVXZBLbHdLKvZmlPzcjnivZf2VJb/UPg8mp37vLc3epXMrs7Ek/MFGSf8Adrx79pTS7We60XU5FH2lYzGwHSRc8Z9xXvX7Nds1t8EtBj27TM00hyPWd/6CjTlBGT+0Hp0Os+H9bsrnCqluhjcclHHII/UfjXiX7J1iE+Mumqq8QWN25OO/llc/rXuHxxnki0TW/JjWWWQrEik4yTgYz2rzv9krT9SfxFN4su7JLXRo7Ga2im42vMXXIDHrgA5NEXZMTR9NxKkE6tIx+YHr1/AVPNMY8AhIR1zIeT9BXnXif4r+FNCkK3GqpczjIENoN7Z926CvJvFnx81W48yDQbOHTA3SWT97MR/IVF29ij6OvdWtrO1a6uZo4oe0t04jQfQdTXmvi34z+GLBjHbXU+rypkeVAPLhz7mvCIbfx142kM7rf3q9TNcNtiX3ycAVPLoHhXRyG8TeJ455xy1lpq+a+fQt0FP2a6hc3fEfxj8VauGg06SPSbZuPLtV+f8AFutYVj4T8W67Ib+6jkihY/Nd38vlpj6tyfwqNfHtho+U8J+GbOxYDAu739/OfcA8A1zut+IPEGvS+dq2oXl2T0ErkIPoo4qlZbIVjtjpfgLQlLaprVxr10vWDTxsjz6Fz2rItPFui6Zq19qFh4XsWkuNgtY7uTzEtNo5IH8RPvXHpbSfdaXr0VRwa0Es7aIwTfY2MoOBn3p6sNDV1/xb4j8RR7NQvJZbdDuSCKMLEp7YUVj3t7rGsv8AaL6a6uWHG+eQnGOOlbqLcNEdqpEMccZNU7K2uGec3E+UzwqjFHKHMjPtbSGRyt1OSewHAqeS0ZMNaxspTo54BrZsNN86dI7O0aWQn+BSxrY1PQNSsoEW+tJLdpF3xgjqM1p7NdyHPyOYt43LFpEV3IG5sdTVlbWN1O6Fa9h+G9joml6CYNetZJ7iSYzK0aqyiMgYH14NdNKPARRvMt5FQDcd1pwPyqVJLoNxbPnuO0jUfKhH0Y0scGJD8zjjs1fQJ0r4c3Crl4RkZGbcjioR4V+Hc0pC3drGCODyvNPnj2J5ZdzwdraQkDzph/wKk+yup+S4mH1Oa93l8BeB5QfL1mBf+22Kg/4Vp4Yl5g1yI56ETijniCUjwyWzmkKt9qYEf7IpyQzpy0yv9V617c/wmsH/ANTrKY/31OKrXHwenU5XUlI9AAad4B754pdRysCxKcdqiNvKMHEZ/GvWdT+EeqLbyGG6jIAPLCqj/CXX1XiaA0lydx+8eagSIP8AUoT67qilkcDi1yfqK9EuPhj4gjzjyXx0wapv8PfEavtW3jc+z0NR7gm+x57FIyTM08DAHAAGDViX7LKuNr/9810t/wCBfEccpV7E5/2WzVU+D9fiX/kHTkevFJIbZyskNqjDcSoJ4ODSGK3x8s2c9eTXTHw3rmw79Lucd8rVeTQ9ShB/4ls6/wDbImnyi5jnxawPws/HqWpX0y3Iz9pj9ecGthrK6UEvZSge8Rqs9qpBL24Un1XFLkDnM5dMjaMMskZz/sClGlXP8Lgg+hI/lU0cEYm2lAKvR28YXoR9GoUbjckjLjt9RtjmK5uUPqs7jH61fttV8RWqr9n1fUYiv926YU9rVW+68o/4FRBbkSOvmSEDHU0ezDnRej8W+NoVxH4i1T8bjP8AOrMfj/x3GoVteumHbfEj/wAxWW8D9POam+TNuDebkDoCBRyBzo3P+Fj+MUH726sp8f8APXTYzSt8S9ZYD7Ro/h24x2fTwufyrEKzFSNyH8KgeKU5VlQilyMOZGxc/ECK4zFdeDPDbburLG61Z/4S/QJFBm8B6V/2yvHSuUkt5VchURuM8mmmCXyz/o6knrzRyyC6OuTXvBrtuk8FzoD18nUv5Zpzan8PJP8AW6D4hgz18u6R8fnXJrGAu02zD6YrH1e8ihkMENvKHxy3p9KHzDVmd9JP8L5CFaXxHbseqGFHx+VS6f8AGLxXp1pHZ2E2nizt8x26m1C4jBwowO+OT75rye1upbWVJ7ff5qMGXcueff1rurP4j6s0Xl3Wi+HJgTkk2AUknr0qXruM6DUfi5qGtCJdc8NeHdWEeQpurcsUB6hfTtWXceMPCc+PtXwr8MvzyY96f1qKLxraNn7R4N0CUN12oyVK3inw3Km2TwJYL7xXTLRZC1KsmrfC+4DC5+FdugI5Nvfsldr4H+K3hDwhY/YdF8M6lZ2xkMhQ3AlwT1wTXF3GseCJFUzeELqM9zFe1VkuvhxK4Z9H123PfZMrAUnFdRnr8vxw8L3N4lxNa6jCcHcPJDdau2/xi8ByIBLc3KE9fMta8OmT4avu232v2x/h3QK2Ka+mfD6bmHxdfRHjHm2Z/pRZDuz6Ah+Jnw6m2k6tbrns9uR/Ssf4oav4P8a+Abzw1pvijSbSaeSKSOWZiI12OG5HXnFeKnw/4XkuUjg8bW5THLPbuADU1x4E092/0XxzoUqHoWcr+hppeYrmbP8ABvVJiTZ+NPCFwOwF7sJ/Oq8vwM8dPGwtZvD12COPK1WOtGX4eXbMDba/oNwOwFyoJpqfDnxNv/cPYy/9c7xf8aq7FY9m/Zs8J694T0y8tfENtFbObhZItk6yBhswTkH2FetapJKkqG1dMMyl227vpxXyMPBXj61Q+TZ3eMceTc5/kab/AGf8TrXJjh10cZyJWNRyXGmfQXxbvL62Sx1Ke0sNRlhZhaW88EnzORgn5OOBnrXnHgHUdUtdWm1qHwrdahYSRGK1tr2MBEuGz5jwrj5QWzXm13P8R2vUlnufEUaxncoJerln42+IGkSSyx32oxyScszwZJ/McUuRsVyX4uyeNdQ+G2pXHiTwgun28GoRXNreNGVlRWypjx0Ayuc9TxXz+7Ey+Z5m059cc19CT/F7x+48m8u4bqPvHdWYdT9QeDWfd/Ei+ucrf+GvDFz6ZsAuPXpVq/Ydzw+3kZZ1CzYLHDEH3r3Lw/q3hjT/AIf2iTaSuo6z9hn8iVxvMMp4G1P4gFJb2xUCeMvD0nzXfw18LTcDBVWXp+NZCa/px1DUZLTwz9ksb5PLe3trj/V+vlseR/Kol3Ag19V8K6ta6rpt/BNbXcgc3EyFSzjlwV+8BnIz3rze7v5rq9eeYlnaQnk5JJP5mrvibU4pt9va2bQxiTcTI3mSHHAy3b6Vk6fePp91BepGGmifzF3crkdOKjlAbdWM4cloipYklSMEev4VFdwmKGCSRdqzKWUg5yM4r1uz1jwt4s1iz1XxHeLbsiL5pS1JRSAcqVX72c/hWl40tPBfjqbSmTxTpXh21soXhigisHAC5ByR6nBq0B4qC90AhZVAH8K44rQ8NXmq6FqkWqaTMgnhYlGxnB9wetdJrvg3w9pAtzY+PrDUJnmVJVjt3URxk4Lknrj0qnq3g+10++8u18YaTewnaVmicqCTzgg9Klge2+B/i58NL7SVl8YRXFrqyqiStPAblZcD7yH+Ff8AZ7UV5f4jtfCGoJYyPqd9e3iQBbg20UcYQ9lJ/iIHf2oqlYR7EvWpF9+lNC8U8V9yfJk0czKcjtV631CRWGentWcv6U8dKylTjLcuNSSNOfUJGx81S2d43G7JrKRckYrQgt2YotYzpQijaFSTdzSF9gGrMDzyKGKkA9CalsNLjADv81bKWu+PaFA44rz5zprRHbCE3uZcQYnnNWUkYfLmpns51G3Ap6ae+07utYuUWaKLRVa4YHrTWumxTprSWMFiOKqt6VUVFkttD2usg4AzWZdSMM5PWrrRbsNTBFDv3SLuI6V0QsjGd2ZckcxXfsaqpZg3Oc1tahcr5QSMY9TWNLu3Y6+9d1CXMtUclVWe4juWqPHf1pSDmlHpXQlbY53qxoFKF5FPAJ7UoXd7U5TUVdscYt6IaF5pyKW6c1s6P4d1LUceXb+XEf8AltNlV/AdTXd6Z4T0HQ7BdS1q4j3nIU3PyjPYLGOWOa8nEZvCHu01dno0MtnLWei/E4vw94V1LWNz28W2FfvSyfKg/HvXeaV4J0zR0F5qE8cscYBaW4IjiGfQd6g8SeOrHSYBKzw6VbqMie/HzvgdY7deT7bq8w1j4i6prGoD/hHbCW6mfhNQ1b5iPeKEfKv5GvErYqrX+JnrUcPTpfCj1m+8Uabplg72MUJtopCReXp+z2y/7q/ef8BXmvir4mLq26HTYbnxBKvSSdTBYxf7sY+9+NLo/wALPEPiCVtb8Y6k3lD5jPqEmyNR7JXf+E/Dvg2KzuZ9ASPXruzIRWmBW3aXHAUdCPfmsFHubXPL9K8H+N/iDGk2pzTz2oPyQoPJtYx9OleiWHgXw54U0mG91KO41PBCLbabHlZG7Akcnnv0rkviJ8R7bT4J7bxT4kJkgDD+w9F/dIpA+5JL1P0FetWMcMHga0EMRtYX0wEQq5zGrjoD1zz1p6JaAclr/i6906xFrNdaf4J098IltbgTXr56cDhT9a7fxRaPL4dnRWjF5bW6paXEsQkaKXGA/PevjfWfDeo2/wAedN0Ce5uZrX+0bVld3LeYjOMcnqa+0PGAxY3O0n55170PYD4uXUvF2ufGzStF17ULi6lt9WhSbeTxtOTgdB0/KvtTxaxbT7/nAyq4Hu3/ANavmmxsRe/tMafIqov/ABMFZmyMuVjP5mvpjxFGjadOWYndcL3x2JoeyBHyJ8XdJhuPi6ptYN091JAsu0cElwM+3WvsXVI2EVxlsKlqwAH0xXyV4gWe8/aE0mza4d4bjVbdRD0UbZkxz3619c+KFjt9NvZLi5SENDt3OwQfrSfwgj5W/aOuLm3vtOWDyWjjRQxdcsC5ONv5V798J7u00X4N+GLjU763tlWwSVmlkAJ3Fm/rXz/8bP8AhH9a1lVk8Qr9niKZjs08yR9o6bjwOao6z4wuPGUfh/wjZafbWkFlHFZWsr5aTYq4zIw7cZPHWhaoDsviT8UND1OS8tbbTZLxHn3+ZK+xMjp05Irgo7nxh4ksoNH0S1uk0yHd5VrZqY7ePJ5/yTVky+FvCl9cQmG08UXi7cXDblghcbg6bP4iOOTWdr/jrXNXUW63Rt7dQQlvajyo1H0FFkBfXwbpukxGbxd4mtrRuv2Sz/fTH244FRyeKPCukSH/AIRvwwksg6Xept5jk+oQcCuM8qbafMk5boc5P41pWdpmIGO2Icc7m700mw0J9d8W+INaXZeX1w0PQQqfLjX22isqK23IPNYZ9FrcayWSPM5UDvtH9a0NE0G5muAtjZSzBlyG28D8TxVqkS5oyNPsV8s4t+T0LdqvCwEwQznJH92vRvDvwx8Qaoylo/KQjqo3H8+ldnB8OfC/h8Rvr9+s0x6W6nfK3rhQeBV+4ibyZ4xp+lSSOkVjZtNISANiZP51qax4U1jThY3GoWxiFzIUjUcnPofrmvWrnxh4e0WMWui6RaxOOA05Dvn/AHV4FYeqeNNY1G7ggu7d7uJyWhjWIIQ46FfQCpc77Iaj3ZPpvwjm+yCfVNRhtN8W9I3YISSMgc+9YfgXwhpcmqagfEjiGC2bbGoBYyPkdAOoxmtC8j8SanC808cUCkZbzHLu4HOMnpUOi6NrOq6PFJcanNb2wJCQQqI2xnuep71DbfUpJI7GXXvCfh2BBY6dbxbD8r3LhP8AxxeTXIeLvGF94os/Lh0+a5WEFo2WARRRHuRnk1uaT4N0+CRStunmjaXkmyTgnjBPWtN9L8tJgsX2do0OXf8A1eR1GTx071N0h2PNvDfhqwuNDi1G/wDt0Uk8jEMhOCCeCOa0Ljwtpu25hj1TUkaIEON7YXp/jW9od3qOqWAu9M8F3Go6asrpBMl4I9+04J2noMir5u9Yi86Q+ANcSaQjeySo+aG5D0OSTQII1fHiDUEEQXJLk4z0ofRbiMDy/E9wvy7tr4JI9eldHLeJtkMvgrxRH5pG8+SjHAOcDn1FVrjWNHkRbW50fxPbqgGGbTct+lO7FoYzaNqyyeSniEs/914kJH6U1NI8RRRBItWsZVVRjNup47dO1byeIPCi3Ru2bV4XCbBHJpr7cAYBPHWnDXvB0wkzriQ+bGseGtJE2DHPb2FF2B5v8TtU8VeG/D0PlCxubrUrldPtVWMr+8kyAc57V1Pg3wT4p8P+HbZJ/FWtJNJGZJkM29jL06n7q9gB9a4n9pfUNOufCug/2FrNlOdO1MzsY3Kyg4GxgpHPIP0rNi+M2ueIhZw3VhP9qtwqObabZHcMOAxH8LHODjrTA9L1DxI2mXTWF54w1xZ422TA23mBG/u9O1R2vjvVr1hDovia4u5sFgklkO38hUnh7RZdY0CPUPEeqRwa1ds0k2y8RWTceBtz2Fc3fQy/DvVv7WiaS/s7iAwXDoVJikJykikenUiloBr+LPEHxW0y0n1aa+tY7G02+Y6QcOh/iwe46EViWfxi8UxY/wBOsXI/vQVg+JvihJN4L1Pw19sl1C81EKjyPHtS2TcSxHcsc49AAK82glj3mMsM455pNDPb5Pi94gmIaRdMZvUIRmnQfFzW43Jay06VfQnFeLSbVUFXYfjVC8s5JiWivpUOOOeKmw7n0NH8ZLzH77w9ZSD2mxVpPi7YOMXHhUc9SkwNfLFt/bUkMMlvfMweYxMWXGMd66Cz/tC3TEt4JD0HFDuGh9GH4peGpk2TeG7tfddppH8eeBrhNs2j3aDp/qxXgRuLhf8Al4IqI6ldK2PPbHtRqGh9B2ev/DSU5uEkiP8AtwZq5/anwfbas2q2kZZsDehXk18zX2r6gIyLefLY4yK7f4A6PZeINZv5/E4V5LWNXt1K5yvV2Ve5A6U43SE7M95Xwr8O7lsRahY5/wBm4AqJfhx4NuJJhFqyp027J1xXLX1nolnYX15o9lpN69hGpa0TkNvJIw38R965K+8SRQRg3XhXTI+uTHIwfGPTPFaXl3I5Uepv8JtCYMYtZfA5J3qcVVPwp0p22xeJYM4yB5iE49etci3g065bW6tK2kpfxDyUhum3MNpZifYr1+hrE0DRNS8O+MNT8GWGoRBNPRZY5rhN5kR+ik+o5p8z7hyo9Eb4NueYdat3B6crz+tVJvg5rH/LK8tm+oqgtp4tVQUutMk9PkIP86rxt4wtlO6O1c7ixIkcd/rT52LlQ+5+EXiZLg7RbuNvqR3qOT4VeJ0UfuIz9GPFOfV/GYHFqNwPVLlx+FWf+Es8ZwxMfsN0NqnGy99vcUc7DkRjT/DXxSuf9DUj2evNPHOi6hoviJ7G9/dTeSr7euAele02/wAQPFkMaeda6wGwNx3owrgvihrOnavdtqmqW1+utywrFE0wUKUXjJA9BRzN7glY88iil8wfvFPPpV23gnVjgxkZ7iolnj8yMjHWvR/ht4PtPF1pdMupfZ7m2cbogoOVI4b8wRTskLmZxSRzcZSMinFZv+eCfga9ef4N3u0NDqasvr5Wapy/CHWVP7u8iYZ7xkUe6HvHlDRSmQH7MCMdjTDErfftD+Veny/CrxFHna0DD8Rmqc3w18ToCfs8LY9H60Wj3Dml2PNpba3YZ+zyD8KqvDCM/LIuDxgGvRrjwH4miznT2cf7LA1n3Pg/xEhO7SZ8Z7DNPlj3Dml2OGWzh5PnOMnvT2sIT/y2X8QK6YaHq0aDzNNuRj/pkahl065XiSzmU/7URpci7hzs5w6ZC3/LSM0yax8tfklwScDaxH9a3mswOsGPqpqB7WDPMYo9mL2hlpDfwr+61C6T/dnYf1qVb7xLBzDreoJ9Llqum1hxwuPoaY1mnYuPo1J02P2g638WeNLcDy/EGofjJn+dLJ498dFgH1eWRQc4kiQ5P5VBLZBh9+X8+lVmszz+8k+U8e9DpsamjUX4keNQT5ken3H/AF0skOaH+ImtNHtufDugzEggk2QH8qzDDKAFEn5rVC8vViicLteWPsejH09qiS5dxqSZm+L9fmmcyJpdramd+kSEKnTgVz15qsjK9uyI0mzblcgZ9a3LzUoprZhMqRjB3cc59hWFPJZ+T5VrtB5d3bJJHpmsWk2MjguLaFmc2QWRizOQ+flPRRnpWTcfYVWFAXd5MGTjGw57evFLp0qrfE3Cu8WTlMcn8KvRQxyX/mLatw2QshCj1xmmrjudd4esvBDRLBeX+sWr7s/LGGXGByfxzVu9s/BME8aW3ie527Hy81oQqnGQPfNc3Fex3GTHFBb4/vEsRVS+bS1t5M+ZPMOrS9Dn0Haq5rdQKettazGNrW9+0ZYjCxldvvmpNN0C71K3L2s9qT2DyhfzJqtLcNLbrDbruZlClEGSo/8Ar0WzNbgJNbs0LjJTOCRUgTReF9YuZ5kgijkMZAZhOoUk+nrRVkzWEYEccdxGFA+QoTj8RRT0Cx9HKOacBSgU5RX3Nz5MB255p4H40AU8UkCBOHGK07S6CMCwz7VnL1OKlXqMVnOCkXCTjsdTY6mhA6g1opqUeOuK4yGV06dalFw+7POa4J4NN6HZDFtI6+TU0KnByarnVJK5+1kmmlEajcTWnFYzMjMV+71FYyw8Ybmsa8p7FqTUGkBFMRg5yagaEogZlIFRrcxxH73NEYfyhKp/MXZMBe1Uwyqzbm69qRpjP9zJ+lUpztP3ue9bU6b2ZnOaQy5cyMxHSoMDmn7nP40+FC5C/wATcKAOT+FdbmqUbt6HIoupKyK+wZ5zTo0UkbuATxXUaF4N1TU5U82P7LA33S4zI/0T/GuttLHwz4fcQxwvdaioAKRKJpz7n+FB9SK8+vm0VpTWp3Uctb1m7HH6P4N1bUXVmj+xQMM+ZMOSPZev512FroXh/wAMyRTXsiyXnKxrInmTN7pEvP51zPiz4pWljcPaW9zi5wV+x6URPcH2knPyR++0E1yVm3xA8YeZb6NaPpNvJ99bPLzyD1knbn9ce1ePVr1az95nqUqFOkvdR3fiz4g2GgyGOS4g0p9uEQgXN+49ox8kZ/3ua4T/AISHxZ4jvjHoGmzWckvH226zcX0mfTsn4AVveEfhj4Y0jW7Sy13WopdWuD/x6Wz+ZKTjJMj87eldF4t8V2vgeOWz+16T4SsQhZGhH2i/u0H8Sg8KOoyxrJRS3NbnM2XwrtdNi/trx5rAtDkGSS6bzZnPoB0BPp1rsPCcmnR67p9v4d8LG2tJXw2o6mRHPKo5Pkxn5j9cAVr6XLDqHwwt9Qtp7pftVkbi2uLtllmjdzhZCSMbgea8P/Z7Hia+/aS1RPEF/cXsukWNwC8zZO5gVBH/ANaqT1sI7n4+67D4PMer32m3mvrcAtGlzcH7LasOg8sfez15rf8A2dfEl/4s+GK6/qKxrJcalMsEccYRI4kAAVQOgyDWb+0Law33grWIbsM0QtExxyrdQR71q/s9WI074J+H0VNu6OeYAjHWR6lbMZ4v8fPCdvqHjfTtSjVU+1u4ukxgsdygMPqCQfwr6W1pVi8NPbw9VtoYhx0Hy/4V4V8UNSuE8f8Ahezht4ZBdXcULO/OzfIOi9+hr3/xLHJHp8kax8tKiZz2H/6qTfujW586v9n1L9p/Q7PzsyQXUTGMKcjZg5J6AcV9B+KWUWCKxyXm4/AV4BpTw6P+0FB4t14jTtFsRcM9xMQN7nO1VX7zE/St3x5+0Bo9wn2Xw7o8lwyM2ye8bYhz/sjn86N0gOT+E8EN3+1ZBMhOYo7i4nbOQuCVBPYcEV7j8Q/HngrRbc211rMM90k3mGC2PmPwMdRxXzlp0PjzxSJm0vT5be0lyZXtohbw4J/ikOMjn1NOHhnwzo5kfxJ4mF1Mikm00hfNO70aQ/KPwptaaiuVtX8VaTF4tTxNpGmSyapDIXtbm7fd5TZyCsY4zVm6s/iP44Y32q3F2tqxybnUJvJhA9gcfoKqReONN0oiPwr4Zs7KToLmcfabg++W4X8BWfqep6/rhM2rXk0uenmyFsD2HQUkBovpvgnQCTrWrXWvTpwLfTh5cJPvIeSPpTG8fahFC1p4T0mx0G3PBa2j3zMPeRua56XTlcf8tJW9B92tDTLOVYQvyovYAZNUoNg5JGDNBeGQzOwLMxZtx5Ynkk1pWlrJcQCYbUA4OK2U0+NlMhQuP75GR9K6Xw14dnurdboIkVvFKrM8hCLgEE8mtFTS3Ic77HPeGdCvdUnVbHT5rjB5YLx+Z4r0zQfhNr2oFWuiLaP0Ubj+fSuhHjjT7F2j8P2kTuo2qLWHz2z/ALxwi1yPiTWviN4tkmaDVNV+xWu2C6t7cpFskIzk7e2CMnNLna2DkOyl8J/D3wjEJ/EWtWUUy9ppRJJ+Cism/wDi94U0khPC3hm41QqNonu8RRA+oHcVw2mfDvVLyVJDbzSySjcDBGbh2X+8XPyj8TXW6d8Lwuni9vmtrSAuIzLdSG4kBzjiNPlBz61Ld92UkYms/Ez4g+It0EOofYbc8eRpkWMD0L1maP4W12+vGvUeaSdOJZGkaeUAnoQp7/WvZ7LwZpOn30Vtn+1JI4lmmFw3lxeWWA+VEwvOe5q4i+X4htdMtI3jnO5xdW9uIoY4wNwiIXgg4xnk80uZdB2K2meC9PtA6WtqjOBkLjDMc+vU1sHQbX7db5to4ZYY3cPIQAoJB79OOOfSqkHh34haxuGq69aaLbMTmLTY/mPvuPNWbP4YeH11OL7bPfX6xo0kyzzsRMxwBu56DHT3qbMehm6vr3haxlmtv7Ytp7hwyrHGpnIVgMhtvC4wKSz8S6PcW0FtoWk6hrlwm0YtbcpGrj/bbjoa7iPRdE03TJbex0uyto2XaVjhAyPfvWrp9va2Wl29taxRwxBOEjXA/SjlVwvocFHp/j3USNiaT4dgIwOtzOB6egqZvhvp1x++8Q6pquuN1KXE5WIH/cXiu72uWBRQPrUEokcSRtJ8oPReM1VkTcxtAtbPTdNi0+1iMVvB8iKo4C/WuL0T4g+I38ea5oOp+H4LexsCBbXaSPmbOCM8YBwc/hXoliFW0AHHtVHxCi/2XJwFLMucDr9ayrScYNoUnaLY2PX92P8ARZmJIA2uOTSS6/axiN5EuN0vYAEqR2NZmmhUghuid7IS+33UEj+Vc3cXUi+I0tLhXM7SW0cSJggK0gd5CB0Bx3+leVHGVX1OWNeTO6XXNPZgpilJPHzRg1y2l/ELwpqnjyXwbFY3A1FRlXktVELjaGyG+jVFrVy1jo1/cIw82C0fZkdHb5VrT8FeFdIbw7pdzd2MUl7a3E00dwBhw4lcDkckY7V2YTETqt8xpRqOe54J+3VbQq3g5bW3ihZhdliiBc/6rGcVzH7Mnga48VXm6+gYadazfvpkODnHyqPXnGfQGux/bgVW1bwhF0PkXTHHu0X+Feg/sfWir8HbWUKFLX9w2RxuPydfyrtOhHRS/CnwXIkStpgVneMOQ3OCdzD9MfQmvF/il4Mi8O6W19p0jvA0SNLGSRtLRhy3pjnAFfTl5HzGcvkPHjB/2TXjPxrjY+DbwAlgLWPOf+vdaEB8n3MJWZ2DMMtl2+vap44AwVIwSnJ981auYy8rKowP4iabHII42kkyBjII7e1MCmJZ0c4BkBOAP7pqTzJY8qw3Y6gdqtaRamWGaWa3xyWVieoqVdNDRhnjZnfljnoOwosBRS5kjjaPyYzswfk65PQfWnmeZI98kZ69uxq6ui2yfMqOD7NU40+P5UfeVPzA7uQaLAZgmmmjVmIjBPI7mq8iy5O5mWP+EjrmtCFYsOQSUVjt3jkmo/KDPucbcg8k8UWHcpqrqFMmCQfzrZ0vWpheRf2PcSW17Ed25TtYAdaryWqmNVbOCKu/D/w1ban4+0ax3OjXNyI927jJ9aLCudx8PxdS6zBqWsS3T2tnOJfstlagmWTHylh6detd5r+veDry2P2jStTjYptV57EMPmBxnHPqfwr1LwF4Zs/Dnh62sfllkwWlldBuZiMnkdgSce1XdesdPubWSKa2glUqcgqPSIcHtwT+ZpJ3A+NvFXjjV9DltdHH2fULa2VhZ3DMyN5TfwMO468Hsa7r4R+KLO60671XxHqsP9p6jdO7s1u0jbAuOijhQOleV/HPS10n4q31hDl7dPLMak8KpJ4HsMV77+ynpVqunXOrSW8ZnaQwo7DomOQP0ptAasepeDzJA3/CSWymFcfvIZEDZOT1HFJHdeGZkHl+JNKEe1lCG42NknqSRXoPi/xV4d8N6rpOmatZu0mrOUt2itQ6KR13HtT5rjwZc53x6Y5PXfbr/hUTqQhpKViHNLdnCQR6X9n8uDXdKlfYVyL9eefrUxsIpWfy76DZ5e1Sl0hw2Oo55rqTo3gG6mDPpuhscEf6lR/Slk8H/DyX72k6MOONuF/rSVSm9pIanHuc02iahMsmxQSzL5ZRkOR36V4r+0DZT2nifSornzVH2DAZo9ozu5AI6/SveJfCfwzfVBpUKWaXz8rbxXbrI3BPAB54B6V4b+1BoseheMdF07RTPHZS6eZ2jlmaXEm/GRuJxxWsR3utDzSONVkG9ZG5OdrY47VpaFNJZXkU0d9d2q7gsjRS7WAP+FVbe3mEYLIxPbisrxNdXulxeesCyROwDBjjB9apko9C+I58QfD9tNuW8VajJDqau6N9pYYYbTxz6MPxFc/bfFjxFCP3Xiq/GOmZ8/zrgfF3iDXPFNvpsWpTxG206Aw2kKcLGpOWPuScZPsK5t7ORfT86mxV0e52/wAaPF8QGzxTcsP9oqatj49+MoRu/txJT6PApr52cEE+1afhqCG4vmjuGwdvygnqaVhn1F4B+KHxR8Vmeayj0uWztm2SO8GGdyMhFx7ck9AMV2Vv468VKCt3H4aLKoLf6QyjJ7A9Cc14V8MfG6eDRdaYY2azuVLZRdzRycYbHcEDBFd34Xuf+FhLLpdxDJcxwMbo3aWxVUP3ViGeucsfoKSA9DHj7UoIh5mlaFNwMeXqK96xdX+L81lGLi48AyS2qrukmE6lFXsc4rhfFfg2Pwzcw65exrPpdtMhuoYoDG3lZ+YgdDjqai1r4qeHIfDHiCxkbTrqG5tJIbBbT77sylUyv8OMgkmmB2UXxu8Jz4+0+DpBnrtlQ1OPiv8ADe4A+0eGbuP1/dRtXx0up6gmP3xOKX+29QB/1go1CyPsX/hO/g/cf67S7qL62nT8jTT4k+BcrfvbpYCTgB4HHP4V8g2epaleTiBH5PUg9BXpfwW/s208aW83iPyjC6GKBpBkJK3Ac54BAJwex5ou0LlR9CRaf8IbxT5esWURzgq0pVgfcHpUf/CFfDWeSQRa9aAbuP8ASwOv1rM1K80APdJostnDf26tJFaPbjy2k6BG4yzE9881xuseJdWsY41udL0J5jxL5mlMjpnuSeD9RTUmLlRH47tLK08Sv4f8JWbX8kCqbi8lukEI3dApzzx/WuB8WaDruk2r6heTxJB9qaDzo5A0W/bkYYcnp1x1Bra1PVvCt/f3MK2UUc8CM0V2MqrSY6bOgxjgiuKv9SkeRbidh5iDaqHkE+uOmev51z1J3l3GkkWvh/4N1vxnqcVjps0MrSSFp2kfb5aAZLEntXeav8MPD+i6zBaXfi/SrWW5RvLiLDagTks7dj6V5haah/Z8wmjeZJihBKSMvPqcVSv7x7rzLid2L7fmLHJYf1pQqW6A0d5qXh/wzbalbOuuWs3mwNN9oVskbezDsSO1cl4gikewF7bwRpaMSUMjhXAyei9cVy0DlrkLa7vmP3mPJrRkluEk8i8bzEjOV+UBmY8/U1q5NoSRmtJJ5oKK3PJxxU7RxyQnbI4k3D5Ou4nsKS8WSaRSZAwUBRGBhhz0/Wp7TT9Uazm1Sy0ua4tbJwZ5im6OM9s4qOUZu+DNFubyd0jina4RdyBYSxUjv6Ej0qvqMl6Xa2mtbtNshCSTQFWPPTkV0ngv4yeIPDtj9jTStKlQOXV3hwVbsRjmsPxh448ReJrxtQ1u9hdwAqqg24A6LgfzqraCSMCeTUrWQ26/uXTh1YgMD6HNFdL4M8ReHtJium17wxYa/PcOJBLcyndH1yue9FP5Bd9j39R704DvQg571f07Tbm8uEjjhYg9WxwBX2kpqKu2fLxi5OyRUVaeorq5PCQKDyZmDAc7hxWXqeiXFnIFVWlXHUCueGMpTdkzaWGqQV2jJQVIB7UKtSxxs7BUVmY9ABk1u2jBIaqkkL3NaFpo+oT3CQpbSKW/iZeAPWtzwl4fuG1FZb6zYQgZG/17V6db6eGhXy0GF5BrzcVmHs3yw1PRw+B9ouaTscrp/h0WunCMhSVHLlcE1LDoyRRiXBJPr0rpCzYKMvHSqrZz5fb0ryHWnJttnqeyilojOuNJgnjG6IFSOcVjweG7SOWdXiDCThQw+4PaumZmVQm4jB6Vmapr1jbSCL5ri57QwDc5/LpRGtOC0YpUoSd2jOi8P29sjBUwT3Ncvrulx20+23nWSVjjyV+ZyfYCuyS21vV1aXUm/smxX70cTDzWH+0/RaifUfDXhrTpbi3WHZ0e7ll2R595G5Y/7oq446pB3TIng6c1ZoyfD3gfUbxhJqBa1h6sgGZCPp0X8a30Xw34c817GP7XPEpMjJICE/66TN8q/hzXnut/Em/1uQ2eh2k2phmwpKtBaD/gI+eX8cCnWfw38T+KJ7efxdqXk2mC0do/7qIADJ2Qr1x6msKlWpVd5s2p0oU1aKLGvfFRLpmsdI83U3+6YNNYxQD2kuD8z/RcCqtj4S8deL7Rzqlwmk6L95oIP9Gt1H+233n/ABJrrfBlt4a0e5srPRND87zJxD9v1TEKsc8+TEeWPB7Vzn7Qfi6XwnOkl1Y3muC5wLaO4m22du5OAhjX757/ADcVCSRZvWPgnwv4Qitli0m41+4mj8xBHiK1A/vO5PT611fhu7/4SHwnqPm3Vktt5zQhNHlMaQ7VGUEgHJz1YVjfF3Rxq3gX+yZmMZ8rcjJlVV1Tjgds9qx/2cbV9N/Z7sBcMRNO13O4J/iaVgBn6Ci+4HNfCLxfrWofG1/CA0ey0awsbOe4uYbZdzSsCoUvI3zN97PJqX9rvRodZ8J3Vx8i3dmI0jcjkq33l/XI+lbvwusIZvj14n1CJYw8GiwQuw6ks3+Aql+0jJJJoZhhEbPcalbx7X6EbgO1JvYZ6Va28dh8O9K05B8sOn20PT2Brzr4DtBe/Gjx3ewyqz29qsJC9Vy/c16x4mt5IdJijwFQeWCSeAAleFfCjxfonw+1Xxhqvid9tzqksa2dtCRJIyKOS2OF59aV/eA6n9pOUR+ENVRZpIclU3o2GAC9q7L4bfZNJ+Bnhd9SvIrUHRI5DJNIFy0g3E5PX71eG+PvipdeNrprPRfCscqNLvRZUM7Z91HH51gaxoOv3axXnjvxJb6TbogWKC5m3yKoHCpCvQY4AoSA3/HHiDw0vjvS9et9WfUf7InjnjtrWP5ZHTdw0jcAZI6c8VY1r4o/Ezx5LLa6HaSW1uWyUsYvu59ZDXHQ674G0YhNJ0O41y5AwLnVG2RA+qwr1/GoNe8WeJtatzay3zWtmRxa2yiCHH+6vX8aALl54VtLG7M/jfxbbQTnJa3t3N3ck+hxwv4mq7+J/DOjtt8MeG45Z1I23mpnzpOO4QfKK5JLF1lHmBpMnovGfxrYhsdqhjGsQHbvVqMmJtIXWPFXinxBcr/a+p3EkQPyxF9kSj0Ea4AphjyVXa0qngqvArc0nw1fapLGthp090xPUIcfn0r0XRfg9rVyom1SeHT4B94dSPqegp8iW4udvZHk8dgFIZEWID05xW9pOiXt8yx2dncXbf7KEj8+leuW3h34d+GrYyXjPqUynO5zhM/U4H5Zqnr/AMXl0eyMPhTwxp8jAkebLPlcdiABzTUktkJxb6mPoXwl8SagR9qRLOPHI+8wH8hW8/hj4beDYBL4o8Q2hlXP7l5Q7k/7i14v49+M3ja6gYalfzxR5x5Fq3loM9uOa2/Bvga98U/DyHxPDZxO95H5kcCKZZZGEhTBY9CcE9aOdsFBI6jxT8R/Al9Jpmm6Xp91BZW9wZXlwitNJwI1UemSc59q6q08LXGs2MeoatPdz9JE0zaoEXPAbHU45r5d8RaPPH4t07TWh8iddTjR45CF8va4LZJ4GADX2fZQeLNcsFOh/wBmabpsoUR6sZfNmmQDG+NAMDuOajUsSx0Czs7WKZ44obfkuZCIgOOOeBj86v8AhO20uPTL57GO3CXVxI8uwhg+QAM/gBTbT4W6NLMJ/EWpalr02cn7TMRH/wB8jirmiWOm6Npk0GnxxWsDO8rKCANzMcmpY0ZVjsSB7rStPvfJN69u9nbvhZs8NLIDwFGBjGMADjmsjWNQ1LTxeSCA2zi+jjeNBuypXCKgHTcRjJ659q2bvVp9EvYY45Covd7PNHGNoOAfmHYHklhWlqmoaXLozXUyySwSwiYm0fa0yhh909TyOPxqbjsUbWyuorJ7jxPKyWtvaMr200qiObcDuHrwCBg9+lSeHFaXZqTQRlJZAYCqv5ixHiMEdBx1rl9f1OfX9V03Q9NeBl1At5ZvCJPKhA/ekr/DkYUZ7nNbGh2ent4rt7KB7+C4sGa7ePz2Kuh4USdmGeg6CqEemhXxjgD86bFF/wATF/mbiHnn3qQM5OFT8zTbdZPtk7FxxGBwKYiO8jUWzYXuKvABNPi6AbR+HNUr1Mw8knkd6uSIvlxr6KOtHUREZ41JAy7eiiqrvOTIywqqknljzVksofGRnFMmfMb7FZuD2pgZ1uuIVJ5NVPEaqtkvqW/pV60Q/ZhvY564rM8TMB9lTcTufp7YNY4j+HImfwspaeA1q0QxuwQvvnj+tcMsayfFNLV4pkFxevdNOgZfMMKEImehAPPpxW9pWr339oyRNYKLeFA6zk4JfdjYV+nOa5eyuoR431C8ea4Z3tpwyhysYYngR85LeteFBbnDFWubWvyC4jWDqL/W7e1QeqRnLfrXc+AWaXwXp0rMS0iyOefWRjXjnh3xNB4g8ZaXpcEMqx6PcTySysPlll2lmI/Pj2r1v4bSP/wr7Q2wuDZI3X15/rXoYFNSkjfD6NngP7ay58TeFE64spz+ci/4V6h+yjG0PwR0lgSfNnuJAD2GQMD24ry79s593jDwsp6DT5T+cg/wr139mpPL+Cfh5VUgmKZv/Hm/wr0nsdR2940iypyOJU/9ANePfGdifBd/lQB9lj5H/XutevXxYzINp5lX/wBFtXj3xlBPg7UFCnm0QL7/AOjLQgPlpmkuZ28lTt7n1q1DZTSySQcGMgZPp+FTWemXEe3zAw+XnvzVthdQQsyqSx/2eTViLNvZiKCSFWYgR9SfarsVujRRsCTwKx7dtQkj/eRFMgE9eaminulcW8Kgrj5mY/doQjXFvH05xUMsIWRduOBVGK8n+faGbZ2J60qXU3yzMuVbnaDnAp2Ap6lbskwm2qyFecVTZ2PCxEpkdOQK0FuWZ/LliJT+EnjGf6VJ5O0kLb8D5uWpDIYVEyIFGcCuo+DtuX+K3hgFBj7en5Vz2mxt5jho2TA6V2/wXhDfFXw1kEf6WCKGtBX6H1n5Sx264wMD09hWZqvzQMeD26dPlj/wrXmhURLnPIxg/SsLVo0ER4wPl7/7C/4VmmWz40/aWtdnxZlcDAe3gb8dz19Cfs42C2vgnTZGX55y8p/GvD/2nLf/AIuNC0YJMlnDg+p3MB/OvpP4bWP9n6TpVkfl8i3RSo9dtWyToPGGj6bqWkyS3lnFNLaI81s5GDG+Ooryza3ADZ4zXsusxbtIvMFv+Pd+M+1eMqR5yLnrGDXz2ebw+Zw4vdEE95b2hka6YxxxRl2kMZ2jOe/rx0p67bi2imQYSRAw3Lg4Iz0rK16ZYtbtftBcxRRZj+b5EdmILsDxkDGCa22HlW8atM0x+VBI3VyT1P4Zrw2kkvM5nsaHgjwrb6l4jj1+SZ4LzSygtnjA+ZWB3qc9iOK8+/awgYeNtBckkHTXA/CSvYPhk3/H+oIz8n9a8y/auh/4n3hmVsZa2mXI/wB/NfY5Xrh4noUf4SPJdPsp51Jhgll2jLbEJwK4/wCLETCxsmORtnZSD64/+tX1h+z7fWN74RubJbOCG4splVjgFpVYZ3evUnivL/2yfDVpb+HtN8QWcCRE3aQ3AXgHMY24H4Nk+prvUr6Gij1PmdJFCqCT0pk0ymNguN1U5WCk/Mc/WiJSylix/Ci9x2I2Pyn5cUWjf6QhU4II6UsgOXHJwO9R2R/fD6ipKR6N4bsJbm+MCQmZnK84yck4Az2r6g8FfC37NoNvHeapqNjcMu6WCGTaqMeMcHnGQa8z/ZdhSbx1eQsqMJNO3AOuRkMP8a+pGhCK2GI+U9P+A1m9wR4747+HN2mi30+k65fyyxwyOIJpCyygLnZz64I/4FXxox+diQq5Y8Y4FfovqMZkVot5w2V/Pj+tfnTrEbQ6pdw7f9XO64+jGtYiZDMEVC3BrPcDB6VYbcRhlOD71DtAyuCPrQwiLYXElrdLNGfmH6iuwsmlvrtI5P3Y2kgYzuNcTH98V7F8H9NtdU8c6TYXit5NzHJGxXqMxNyKhjZ2Xwh8M6xdajHrCaVc6yllIpgV7kxxCQdMnvjrj2r0Hx5deJG0G4i1XwFts2iZWe2vSzICOTgj05r1PwnotjoOiW1lp9uI4kxkgYLnpuPuaszMzfK6Hay4I65BFJPUD89dRuma9NuJWljiLRxlwAVXJqjcPKgVcqMd8/erY+JdrFpPxD8Q6fGojjh1GZUX+6pckfoa5xisjBs7iD0zxRKmkFxWu2jdlXPPLHNLJN5hwvI/iPY+1NeNVhZzgkkAY6U0zKzRQ/w5xWduww81o8mMAhfTtWpBplw1kLiVo7eOSUAu8oG3jI681teAfBcvivW30u3uFt2WDzBu4DH0r6F8CfB/QlsXm8S2cWoy7NqI4wFPr+uPwqgPnOy0tZIXnt5re5MMocmSUKZsDOAD97IzVvUvHkKeFNT0HSdNktF1Fk88cBV2nJxjqe3Ne8fFfwToFr4ZuLewtNJ06LT7Z5Jbl5B5yu20IFXqxbGB+NfJivIrkbiATg5HNO1gIsn1NByepqzOLVMiPezFf4uNpqGbysr5RY8DJb19qVwNG200NEC0m1sZIzRUFl5siEqxGOKKeoXPs7QtPhvA3mMQ2fl9q7TToPsduF8wNjpXI6GJIwCVwvUEV1Vpdw7cyda9rGylKW+h5WEUVHbU1reb5ST1NVbyTzEaMcZGM1Vl1AdFxioluVY1wqLvc63JWsZ9r4Z8y9DSSnyM5J7mu+0ez0WBF2xxJKvAJXmufguMDANXIptvzEVVarUqaSYqNKFP4Ub2oCElfLJO3uOlJYX81vmPzMr2z2rK+3ALnOAOvpWfJqgnmMWnQyX0o6rH91fq3Sue2mpvfXQ7FZ/MYng5rJ1TWLOK4NtaBr67P/LGAbiPqegrNfTbqWIS69qX2O3I4toCQW/qax9Y8daB4ZQWtjFDA/IVdnmTN/wAfzY1m5di7G29jql4huNYuo9MsupijkwxHoX/AMKytV8TeGfC1m32WO3h3f8ALWbI3H/ZX77n9K5Fb7x143mMmn2Mthang3lzhnA9v4ErW8P+AvDcE9xe3l9J4k1O3TfIkcmQx/u+aePrjpSs3uBhXvjLxV4sufsPh3SZ5d33Z7qPIHukI4/Fq0dM+GSyXM2peNNan1K7tkDy2sTiaZAegCD5U+ldV4M1mz13TtdtNPm06C1tVEbR6WSDCxBOGm6s3HOOlY/wV1e/u7TxbLqOl2umvp96LRI7cEliEyWZzyxpqyA6fwNJp7Xt5p+k6XbaR5VuCkrSrNeKTnDOBwnTgVynw18RNqvxj1XRZtLuvtWmWLTTX99OZJpcyBV2gfKikAnApPgb4fh0PXfH9xbMxhlubdYQSSVHlByPwLmtf4fW8Y+JPinUo0TzYtMs7eR++S0rc/pRfULHMXWgyTftQ+G9YW4me3lS8nkjeQkRvHCVGAegO4dPSr3xxsotVNhp8yCQz6zZRx7ux81f6VraBG938brdgisLbRLlw2ejPJGv8s1W8fRKfG3hh77bDYw63HdTzSHakSRnO4k/SlfYDrvi/KbfRLx8glLWVgPfBqj8O7WSH4F+G4lh2SPp0buo5GXYt1/GuH+MXxX8G31pc6Tp893qEksRhaSFdqjnnBPWuTPjD4oa74ds9L0m3XQ9CtLaO3jkkxCvlouAWduScDtSte4zvfhnquh+GPGPjfxB4mvI9MjnNtBCZeHnCGTdtHU4yK4r4o/Evw74h1C3h0bS73UHtrsXMWRtV3Vgy5UckAgcVxU9r4VtJjceI/EV34gvgf8AUWRIT6GRv6Uj+Ob2zha38K6LZ6HE3HmxR752HvI39KLAdN4ovvib4tX7Z4q1pNCsH5AuJPJQD0CD5jxXND/hX+iZaRr7xNdA55/cW5P/AKE1cvdzalqF01xf3U91K3VpHLn8zVjTrKUS7tqqg4Jbk/hVqLewm0jcvfHXiFrU2ekrBolmxJEdlGIyR6F/vGsGG1e6kM88klxKT8xJLMfxPNdHp/hXVtZQDTtOubpl7hDgD616L4f+D95bWJv/ABDq1jpNq396Rc8deTVciT1Yua+x5PDpYWQOgWL9TXQ6R4e1DUpVSz0+5u2PQhDivQ49Q+DvhXaGml8RX6nIjhG4ZHueKwvFvx+1OxSS38N+GbXSbcD/AFhIeQr6DsDTUktkTyye7NKw+EWsyRw3GtXFtpNvuBIdxux61pX8vwe8E5TUNYTV78AYihBk5x+Qp+g6fq/jLStP1nUvEDpa6lAsiQ245wwztZj39a5bVvhXqV74ev8AU7IQXJtJZF2gj/VoMn6sPSpc2ylFItXnx8USR6V4Q0fT7CUk+XJdfO34KOM1574/8XePNVndtY8QXU6cFYR+6Ud/ujtWZ8A9Lt779orw9a3EIeECSSRGXOQIz/UivfP2hfBum6h4Yl1LS7EQ6jCJJGdRzLEqAFfwBJH0qXoUZvwO0VPFPw80nX9QsH1PUZlYu8uXBw2PlB4GBXa3ngnS7jX7ybVLV7KCHT38yaVQsSnZjd6cdc1xXwt+Huu+Kvgl4b1jT/F13o180BNtBDmO3RNxBBA5JPXNakvhX4sWtu1hYXTXrIQk0k18JIXB4OVbt7UaX3E79Dwn9ovwuvhbWZLKCZrqzkk3Wtwf+Wq45/HNfUv7OlpLZ/AXwei/Lut2lx0+9NI1eLfG+PUIvCMEPjiy0+9dHkWzls2KyQyqoyT2K+1eu/DHUPF+kfC7wvC/hOPU7BdOiaGWyux52wqWG5G7884oewI8W/aN8Pwy+OvDepJsA1LVY4rlMfeInQbvxBwfpX2FDbx20MdtbRJFBEqpGiDAUADgCvlT4m6zaaj428Gi4hudOjttRSa4F7EY/LXzoyTnoRhT0r6l0zU7LVgZdKv7K8iJJDQTq/H0BzQtgZbdFVHY5YgHkmuTubOG70ZrVkUrKhyv975icV1U8e2GVpC2dh4PHasW0h2Wse1F+7wT25qCjhNM0NdYsZby3sb21fVPNmHnDKwSDClyD/e2/dHGM1yknw4+IV3dxxTanYQwBlcP5hIi6jCqPQdB0zXsk91BHhJbpc9cA5/lVZNTZXkNvYzybSFLN8oOemKq9hGf4K8BaL4bs7pR52p3d6gS7urnhnX0XH3R/hXRxQJBOoht4olULHlV52joM9xVGG41O4Ri8tvYngqX7jPNP06GGS+W5a+luMkmFWbgDuaAOlMijJXJ54xTLRma4ufkAG1ec01pFxwcn2FFlIRJdHy26qB+VJbgJfIwg+8Qd1XJI8+WGZm4GR+FUL6SRkRQFXLDrWhOG+XLYwBjH0p9RdB6qiKQqKPeqc00awS7m9eBSld0h3MxGO5ptwqpbOQABg0wKlqsn2RXbaMjpXPeLGcT2hYgD5uB7f8A666K2dWtFAV+nXFcv41mVJ7QYJwkh/Vaxr/AyZbMy9OTNwucckqa858Tagtrq9zLM5HkSTvD++GxTgqoA6k5Neg27H74Yja2eOtebePL6XUNZttLudO0xJbicYaGQM6qpzkjseMmvDpdTiOn8E2EWn6XYRtGouI9Ke8mOMHzJiTk++0gfSvRfh0+Ph/4fBUg/wBmwE/jGDXEpIqSa9Ip+W3svKU+gQbf6V3HgVlHgjQlyMjTLbj/ALZLXdl+8mb4dbnzx+2Xtfx54cwzAppTnHbmU/4V7j+z+nl/BnwyvTNizfm0leE/tjbv+E/0XleNG5/7+yV9CfBCMxfB/wAMqcZGmA/+hmvTZ0o2dUIWVd3GJRn/AL9tXkfxgO7whfqjDebVOff7Mtew6yuWbBH+sb8MRNXkXxfT/imLwL18hMD/ALdlpLcGfOtul+PlWZDxzlamCahuBJhIHrniriwXGf8AVH8KseVcYBeN8D2rZMho6a3+HniKeKK4t9S0qWKWISKcsMimN8M/FjPuhTTpGbkhZu35V2/gnxXo+neENO02+1AR3EBZpN9u+B8wKjOOe9dVB4z8O3V2ZLDVbMNtBmDMVGfTms7sqx4nF8NfFsDMFsrSQKcsUuAaF8EeKbdDjw+WBJI2SKa96/t6ykR1t5dLVm4BWQcj3qKTV9BESRx3ViZVbdIv2hQQf7tO7Cx4DP4Y8QNFibwxedByADUUmjapGcP4e1Be3+qzmvoqG+00Sq9pNbSpKuXBmX5R6CpPMswH8i3TnA/1wII/PihyFY+ZpbC+h3yf2LqCkjHFuxz7V6z8Lvh3qmn+JvD3iF7u1MUZWd4SCJFyPu49RXpml29rHPD8zyO5Dbi2QD6da27cKL1duCd9JybQ1E1JVbaoZz+A/wBmsTVIm8ofvD/DwRkf6s/4VuyeZlRgdf8A2WsXUS3ldR/D/wCi3qUM+V/2h0UfErRmkZfnS2wP+2o/xr6Q0BJPtERGEXjqOTxXz5+0LAo8c6FK6qSqw8ntiRDX0LpEh+0Qqq7sgc5wOlU90BvaiJP7OuQGU5iYYx7V4pGsp1O1VVLK0AGfQ4r2ydn+yzLsByjd/avHIj5dzaMDgYCn8VrwM92h8zhxfQx/ELGLVLfN35SuqgxbA3nfN05Hy/Wr9ypt5bVpHdoY5Szs3qVYKPplsflVHxKR9uSNkYxvCN23G7If1PQVpXrxzWqCORZE8xM7WBHygtg/kK8KV+WJzPY6v4Yli99hcjapP51wP7VgzdeF2KkALOM/ia734Wt895nODGD/AOPCuM/anVWh8NSYziaZf0Jr67KH/s0fmd1D+Ejovgz4Xs9F8O2+qf6y7vYY5Hc9lYZC++PWuI/a/jWT4RyyYH7rUIH/APHSK9S+Glvdx+AtIS+CeZ9kjMZRsho8fKT74xXn37Vdqj/BjWG5zHLE+Po5Fd0HqdHQ+ILiHc5YAEUJtRAvrViRQGPTrV2G1sZrVNzLG/c55/GqvYVjJf7zZByR0NQ2eRLXRxWdlHIZTdLcMem7gVA2lwSSPItwkYJyVBz+VJsZ9GfsxaffW/jeO6msp44pdKYpI6EK2SuMGvpiXcY25A4P8q4T4UXUV34W8PTW5Hltp8aqAegCgf0rv5EYqemMH+RrO99RpGRcZFyudvDjj8Vr89/Hlv8AZfGuuW3P7vUJl/8AHq/QjUFZZA3GMg9f8+lfBXxmiNt8WfFEJBA/tGRgPqa1gxM40jmomHzfhV+G2NxGzIwyD93FCaZdPKN0e2MDJYntTbQkY6DLkV7T8EWx8QPDLgkEzbc/VGFeTXGnSxXDeQrTJjOQK+qfgl4V0L/hFPDesvZo2pREP9oDHIbPp06VnJ2Qz6GRv9HBGfwHvVKYYcNtOMDPHvWhDNGtt8zDNU7uWMkgNxkg/nSQHwr+0XB9n+MviMDpJOkvT+9Ehrz+LHmAE7Qe4Fes/tXQiD4x3rrgie0t5OP9wL/7LXkjLIVLhTszjOO9bMT3FuGjXcnP+72qrbnE6H/aFPSOSaYpGCzVHteOYIykMGwQfWsmrFHrnwh1SHS/HkBeMy74ijKG28euT1r6X8Ja/bzeJbvRGmhBgjM53MCWDM2FX12gcn1r5outB1Twrq2n6/HbxajDbQR3DeZETC28A7Ae5GefSr+na5JqfilvL06S0uZJlnKgkqoAJeIsP4eRwKh73Ee7eKfBVvqranDaQxvNPAEhuJn8xQxO5R7nOfoK+KdVhlsdVu7S4IMsMzxuV6bgeSPxr3Txt8QLmPT/ADvCJ1HS5oos3beeGt9pLLhVPJbp9MGvCrudru9luLh900rFmcjqT3qr6DKsm7dlutIqszBVBJPYVJMAX+Vce1NCyI46qT0NIC9pCuUk2+o70VJbx20AKXDyB/YYyKKOcln2XZ3GFEaECr6CRiDk1h2RbzlAH1rbicADsa+grx5WePRbki0iqq4brViHYBluazZLhV5Zhgd81ZsIb7U8Lp1s8o7yH5UH49/wrinJR3Z1Qjd6IuJcopJ4AHUk1Zs7ye9kEGm2kl2543AYQfU0kek6PpgNxreoC6lj+ZokIEaf7x6fn+VY2o/EF7hzp/hPT3uT93/R1Kx/i+Mn/gIx71yTq3+E6YU2tzqm0q1gbzNfvjIwGfssHT8R/jisDWfiPpenEafoNuDKGwIrRQ7592+6v6mspvC+tawXbxRrC28ax+a2nWnMhT1KA5J5/iNaUn9ieFPBl1r2l6e1rHaMRLKY0ubjaOCVUfKrfXpWXqa6IzW07xp4lU3Wo3cXh7T5SPmkmxI+e24/MT7Ctvwv4U8N6Pr0On/2bJe3W9vNuLpgikgfwJ96T69Kk8WtqUmp+ELqwCStcTW6XzzoHl8lscg9AfUgVal0mG4+M0OvqCs1tYTQtjkFSF2/TGDRsA3wz4gm1Txzrnhy+ku5V0uy3yJ5axWpR2wAiL14B5PpWb8OG1yO+8ZjUroTWts8KaeoUKiRsshwAPoAa2fDkKf2z4j1JVXzVtYYGfuQWlYA/nTfCK79E1y4MTN518I1I6EKq/8AxRqWxpGf8LdJtNJ0Xxi9rEES81TcFA4UhSCB7c1peBY428OeIrsZVbjVpgBjG7b8n9KztI1zQ/D/AIDkk1rWraykub+afyZGzKV3DHyjntXDaf8AF64j0CLwt4L8Nz6zemaWWW7eM7SzuWyFHQc9zTA9V+GcMieHfE1/lNs2rTASHgBUVU5PttNcjpvxD8I+D7zxTPq14Li9vrmNYYbUhy0aRYDFug+YmvKPEDa00Ah8ZeM7bR7YyNIdMsZPOkDMctlE+UEk9zWFDrXhzTmX/hHvDrXlwh4vNUbzDn1EY+UfrQM9AtPHni7VdevNV8DaBLZSXFsLWS8l5VIg27hmwq8jOfauc1uO1kuTceN/HEl/cE5a009jM30Ln5R+Fc7qGv8AiLXG26jqMrRD7sMfyxj2CjAFVLfTVVwxVR6Z5NUovoJtI6KLxdZaau3wn4YtbJhwLy8Hnzn3y3A/KszVbvWNbk8zVtTubpzzguSo+g6Ct7w14L1zW2K6bpV3dZ/i2EIPxPFd/B8KI9Ltkn8XeJdK0WHaG8vzlMhHtz/Kq5Et2TzdkeNWentExzGidgzcn8K6rQfB+t60UTT9Lurvp8+whR+Ndx/bnw18L7ZNE0O88TSIwVrufEcG7H949cd62/CnjTxR470iWXRhY6JYRXBtpCCTtbttAxwcjBNLnjsgs3uZFp8Hp7KET+KtZ03RLccsJJBux9Kp6j4g+EngkudPs7/xTdxYO8Ltiz9TXN/EPwH4km0+/wBeu/tF8tlIUml80tsUD7556e1Vv2ePBtj4o0Lxa+qF2aO7S2gkJyUymTgdjQ5tjUUdt4N+KXiDxu15p/hvS7TSVtQrOmdqqjdOnLHg5rM8W+CfEXiHVm09531F3tzdgLkKWyFKqueM4HNN+DnhvWNC8aeKLPSdPt724ijQJcXkpSJYSzbGwvLMecj2r1rwbpXiC38U3V1ql5p0yi3CH7NAUKnghR/sjBqGykfI2jaFKvxf8N6DeQvFv1eOC4gc9OfmU17z+0b8OdLsvDdxrmkqyyW24TwIAF8lAcso9R1/Cs7xHottJ+094Evo1+e4upZbgY4JRHIb/PoK9W+NMyr4U1Z+gGn3jcj1jNNvQLGJ8ONG8Yz+CNFSwm0zw/pn9nRNCyp59y8ZXgsTwGNdZo9hqGmeCbpdQvkupJNzRskYTAPHOOp4rX8P25s/CGm2vIEOnRIAOMYQU3Uo1/4RuOHJ5jXPP+0aTA+efhPpNvZ/tdXUlrGRBFYzzAdkcrFkfmx/OvZ/ijMYvDF7MQQI9PuW+nyEf0rz34P6XqDftC+JtbksbqOwjspYY7iSIrG7loxtBPU4XtXsfjTwjN4l8O3emrfJZfbLVoPO27ygYnJxUvWwIp/AuzWz+DvhO3GQv9nqwB7ZJNdTYxoVvHULzKoz/wACpPDGlQaH4d07SElMqWNslusjDBcL3x2q9pzWdvbPJc3EMQd9y7mH8qGO58+/tB+B/FXiuDTNP8N6JPeuXleRwQiJnAG5j0r23wlpM1h4W0TSpgFlsbCG3l28hXWMK2D35Bq/Jr+mh/KtlubuT+7Gm0H8TVa61rVFx5Gnw2ynBLSHcwGPT1FPpYRkav8ADXwzq2tWOvaxay311pw/0ZZH/dIcg5K9/wAabqvw78H6lJ550OOxuCc/aLGRreTPr8hFX4bq4ub6IS6q9wqksVQYQjsK20kLkKqkfWgDhb/wj4r0nT5m8O/ELUTCkZ/0XVoVukI9A3DCsKbVPHeiMx17wfb69Zj5fN0W+2Mn/bOT/GvU9Tj3adMpcjcuMCvN/Efw11LU9ZupWuJby2dy6vd37rGueSoiTqB0564oTG0YsXxc8AyyzxyTvpF+iOv2fUYSuGC4UEjg8gZpfC/xD1u+0Gymu9Gub/UVDF3s1ENmOSAVduoxj8a6L/hVemQ6HeR31zbeUbZ98NrZogfjoWbLVd+EPhXw5/wg2j3E2lrPL5TBVkLMigOwACk4HAqtCTj59b8V6jIscbaRYAcIsYe8mA+i8ZrW8J+GfEU/iXTNU1S51y5htpxITOUt4Rj/AKZjlh7GvWrdYbUGKzsYbdR/cUKP0qGcTN/rJOCeQooAlBVAOVFQQTIftG0kneBwPalSNNo4z7mpNP2+TOeB+9qUymtCtckgxHyyRvrSuWbeFVOfc+1Ub2RTJD8wyG/qKuXUmLgNtZh7Cn1F0I/LkZjukxwOBVKeMfZ3LFmOT1NXRcHewWHpjkmqVyJPsrgtjI7UxCI2LcAMMdOtcZ8R5jHJBIASFhkJC8k8rwK6wqqwjAC8DFcN8RiDLD22wsx/Aisa79xg9inouo299eXdtbxXANp5fmyPHtTcwztU/wAWMc4rzzSP9O8eQwk2yxxRyuu1RvJ6HLdWHbJr0izk8u33DgBQR+VeWaTqEtlf6neTrculhply4CWjZVypC7m7DcRXiU7O9jjfkdvpVwt34D1rVom3JdWReNu7ZTLf+PE16n4UjRPCukLtHGn246f9MlrymW3j0v4fXtrGqoYdJiikwOrCJRk+9ereHvk0HTVGRiygHX/pmtd+X2tJrua0Op8yftjt/wAXC05R/DogP/kSWvo74WRiL4XeHkYYxpScZ/2W/wAa+bP2xJAfiRbZbpoifh881fS3gBHX4faEm7ppcfGP9j/69ei+h0Iu6xt8yXAI+eXv/wBMWryn4sj/AIp+8Gekaf8ApMteq6tHkTHdzmc/lC1eWfFv5dDvRwQVUf8AkBaS3A8chWMA5zwM9a9l8N/DDSdU8I6Xe3dzdrczp5rNE/ylSThce1eNvJHHEzMwAAOSa+jPCviLb4N0PT9Lsmvr77FHvTO1Is5wWbtxg461pPYmO5atvBSQwJb2+p6kkca7VQhGAH4iuc8b+ENJsrcaxqsz6lFYgs9sUjTcrAjJ24JxnIrV1y8t7GLzPGvjIWY7WdmdhPoMD5j+lcRrnjr4dx2N3DpGj3V5cvE0aTXROwk+uTkis2WjKuZ/h2tqZG0C8gRYSG/fH72OM1vfDrwV/bPhS3uJ7HTop4zskF3p53ycZDbs/MCCOa88udc0a/h+y/2Dp9kXjEQuIWdjEP723PJr2j4eX9rd6Fp9vonjJJNQhgVJrOZsoWA6Krc4+lNCZQuPhghYH7DoXf7sUi/yNQN8ME2/LYaaD/sXEy16La6tL9qFvr1r9jb7scyMTC5789V+hrcFvFuG3djHZqYjyrR/hhaySyJfLPbxlcIbS9kJyeuc13lhaQ2kcMaK2IQFBJycD1rfgt0WRcFuT3NZbxqsxOT9496ljLU8nKbUI5H8qwbss0YwuPlX/wBAkrdeRMx/MM7l/lWFfMvkqAw6Jzn/AGZKQz5t/aRBPibQmyQQoz74eKvftFdTPAo5OFOB/uivn/8Aabfbq2iOvHyuPyaKvoHw/tX7McAZRP8A0EVb3RJ0T/6pwcjKntXjMoZUjk/uBSa9nfAQ4bse9eL6pc29npkjTsyBgqCQKWVfrjpXhZ4rxgcWL2RX16YWuJXsLO4j24LzyhCvPQZ6+tV7eeOXTlmjghgQvtCwnKE7lXIPfOT+VQ+LpSPsckbQq0iNhpUDALwSeQdvHcc5IqbUJla1sJbcb7YvGzODwqAdT+OK8BpKCOV6o7P4XsEnuFLYBgPU/wC2K5b9qRc6N4dkUji9kXP/AAA10vwzw15N727H/wAfWsP9p+Mf8IroUoAyuosM/wDbM19Zk7/2aPzO7D/wkdx4H3N4E0F9xJ/s2H/0EVwv7S0Ly/B7xIp5Cwq3PtMa7f4dB3+G3h51Zf8AkHIPyAFcv+0BC03wo8URsA3+hsfykzXfHc6T4Ik2sc8VpW8dmYEby8nvkc1mL5Xlx7gxJUHj6VJCkTfeaVBz0psDTaKzyCsXbkY4Bo+z2ZXgMD7Z5qrp9r5z7hNJtXqM4zV2LQ9Qe0F0skvlsM7tpwB9aAPtP4KJEngPw1JCAIhZKqjv3H8816WzHZjYcf8A1jXl/wACmH/CtvDTFs7bbbk+zMP6V6fvXI6nkdvrWcRmRqDbl+4c4H8mr4h/aGs5G+NHiQRDG6ZHwePvCvt7UXHlnORwO3sa+MP2nfMh+MupyRMo863gfJH+xWkeoHm9na3Khv3vlnPIqy0N0FDfajjp9KpefdYA3Rn8KBJeFgFjRs0AXBHerlluAfw7V9Nfs/JMnwwsmllMhFy5yOgGRxXy1JPdK7KIQQOCRmvp/wDZskd/hgscnyst5IGXrjpUSBHu9q6m2HIyV7/SoZ2Xc/I71Z05V+xr8ozgfyqOUBjxj/IoA+RP2xbYxfEbT7oLxPpicj/ZkcV47p8kioyrCzrmvoH9sqNbfXPDl4yk+ZazR8D0fP8A7NXgSX8aAhUYf8BFaMRN9oZfl+w7Cw52cZqMPGXLvaEt1DNzTf7RRiF+bOePlpG1CMEru/8AHelSM9z0O21rxjpel28dpc2q4jjkkaTchUnLSFTwPYCu41rTPDnhWKPS1muZZZmNtZx24BuhuXOcdRlud34VqfCR1n+GugzrCNxt1JI4FaPi3wzY3t7/AMJQZns9R06EmC6AzgKGOCO+S+PwFQgPkfxJYawdQvo70sklmCZ4i2WRQ+PmA4Byf1rnbma2XdtDSOV4JGApr6Y8ReHYb/4ORnWbjR9C1toXlUs2XuE37gXPVmbI+ma+e/Eljp9kdPW3be0tsGl3OG+fJz06fSi3UDHhWAoGaYhz19qvQxwPCFhKsRyxblh70yLyFQMIge2T0zToWh8w7FCqaYEl7FeXEokn/fYUKjdPlHQUUjzoG2mYKB0yDRWOoj69tLi1jhWe2UXaykxpu3IQ2euOp7itzTNM1a/QKmnPCxzuaY4Vfeqd/wCKfC3hpzDYwi7umPzO2XfJ74HTnH51H/bnjDxRCzaVYnT7DJMl1dnZGoHUhe/416NTFTmc8MNGBuPB4c0CNrnVrtL+dD/eCxIfTnj+dZlz4z1/xEfsPhTSJJIwMbghjhA9cdW/HApukeFdFXULFtXupddu7sM0Msr7IRgZIVep/AdKvPd32o+G4TY26CRdU8h7cxmCMxq+1iFXlsYyNx5rneruzdJLRGTD4RWfz7nxPq0mq3NohkksbchY48HoW+4Md+prc/tCPT7Hw9caLB9nsdSulhI05lIxk4dpSNxXjGB1NaD2jx6v4hvftEjW9xElusDn5ExnJA6ZYHmrNhYwWr6HptvDshgQ+Wo6KOTRcCtptvdW/jPxFJH5H9mfZR5SLGA3mlvmLN1ORVLTdFsdH+Hi6TGpNvPcTSFDyCJD0+lblqrLbazdBcguF3E4A655rlvE3jvwfo+ladZz6sLy6i2tJbWi+Y2c5Kk9AaSA6++iz4q0m1RRtQjgfwhVzUNtdWljr2sajqF3DZW6WwUPcSBASzN0z16V5j4g+IHjLVbk6t4f0SDw7bhWVb7UJAGCkYOA3fHoK8y17UdJurg3HiDWtT8U3uSTHCTHAp/3zyR9BRYaPVp/i94Y0e11Sw0+3udd1C+uFZBbjEYVUUDJ6nnd0FcnqXibx5PpJs7nU7Pwbo7yNKY5JMSyFsZOBl2PA9K4ceINRaAw6LaWmhxYxi1T96R7yH5j+lUo9NkuJDJdM8kz8l5HLMf61Sg30BtLc05L7wnZStJHaah4nvP4p71jFBn12D5mH1NLf+JNf1C2FvDOmm2u3aLawQQpj0O3k/ia3fDfw98SawifYNIuZI8cyOuxMfU101n8P9D0mdY/FHizTrSTqbS0dZJcDr9KrkS3ZHM+iPJLfSurSKGz1Lcmur8LeBtc1Y503S7meP8AvsNqD8TXV654r8H+Fi0fhfwZJqk8fJvNSk+XHZgvcVi6j41+KHijwfca5Z3sun6Tb3P2drfT4VRAwAPIHJHI/OhSitkFpPdnUx/DfSdFtPtnjDxTYaZGF3GGDMkhx2GO9VovHPwx0W6jtvCvh2bX9QJxHLfkorMPRep+ldQfB2gXNtpkV1eeZqNx5Mkxlut0jAqCwIzwDnsK5vw94Di8P/tJ6Pax7rix8q5uIndcfdhfK/gcUOTeg1FI1PBfj7xl481K/wBKMtjoKWqCQJaxnBUnG0D19zWb4v8AAE8keq39xcQX4tmWNPPk/evnJIXuG9BXV+IdA1vR9f1fVfBdj9ljkiQX/wBmVfM2rySufu57kVx83jDSbex1XUtEOrQ6uWLRfb5A8c5UAENjktjoa5alVWsUcH4R03b4U1C9jZPsX9rpbyGRi828xghUUcbRn5j612Ph/Wb3wLbXOi2Yga4S685maMyCdnChAq9sZz9ayNJ8a6Zb+HNQtbmwmmmuLz7YI4j5awNgYYe27PFeh+F9G8FyaK/iPUdSuLnUjbyTO/ml/IcgYAUfKcEDrzzWad7tMfmdzpUc1v4Zms9ZuoZr66j8x4FwP3TMudy9yc9a479na107Q9B8UWzXEcbXHiGc26Ow3tFGCM4+gri/C2rWq+IC1t4gurQ2sZYyzweYs5HJSTJyueMAVu/C7wnYeIZ4Ly11oRapHdSyfZwHKydSSzYwBnnAOccURrNuyWo0eifDia0utX1WaC6idmt4RhPvEfe59OtdVYKBNfyjIO/A5/2TUWg6C2hvctO9q1xdsJJvs0WxAQAOM8npVvTWs4455priKJWlOAx69e1dHRXA8q0/T7y7/aM8O3K2lw1nYafPJJceWfLR2VwAW6Z5FemeO/Ct34l8PXmnw3EVs11bPCJZASF3cE4HtWzbalZBCYIbm4jXrsXaufxofWbydlW3gtbZWcKfMO5yO/sOKaWgiaeFI7Ex9liCcn0GKe/9n21pF9ruII8IPldhkfhUerSQQ2sjyyKka43Mx4A7k15tf+OPC8bNDY7tTcvwLSB52Oe2Rx+tAHpsOpac9t5sENxdIORtXC8e5pk2uX0iH7Lb2tqc7R5p3tntxXnmreOtWs9OhtbXwze2hm2rFJqGYowx7lFywHX8arWlh491mVJGur2OLeu7+z7FYECg8/vZTk8egpgexIqiLc5BfGSfU1w+veM/CukXfkz31tNeKojaCNGlkz6bVGc13JMMVuRkDEePfpWJL4b0e+SGZ2nt2Kky/ZHERnJ7uwGT+dJbgzlI/Fmpagsk2m+EfEE0YAzLJAIFz/e+Y5ArJ/tvxX4guJIbBjpvkNtaGCwe7uCxAydxIUA8YJq/8SbOy0vS1t/D2pHR5oZlkvHkmYwFD/z1Y5O70FdL8P8AVjDoizQJZ3umyHfNNaT7pY26FmQ/w8cegpgYngzwp4gtvEVrrWsS6tJHArkfbbyMYJUgYhjGO/fpXoELsWGFx9as3GCg2sGQjcrDoQe9QJ1G1Tn3pNjQ3Ulka3ZfNxnA4HvVra37xWdmXeRjNVb1ZGVBuUEuo/Wp7+S3sLOe+vboQ28ZZnY/XoPekmDK+ubY9Evm9LaT+VZ3wmZF+HOi7mHMLH/yI1chP8SdMvLfVtOvbOS1WeGRLC55ZHOP9Wx7P3/Gu5+EUW34daJuUZ+zkH2+dqG7CNl3JkbajEE8HGKguRLjsn6mtSdFyreh9Kz752ZtqxN16ngUX0HYriL5Rudj9TTrNV+zyEAcymkCyYG5gOegGaNPQtaNudjmVqSGxzD/AEmIADr/AFq5eMBLy4A96z5Yl+3W/X73rVuZV+0j5R3q1uS9iDevmyY3HkdBUN2Wa0ZlQgEcE/zq7I42HOBVa+kRbDrk4GAO9MRA6YiQF2PAznpXnnxI+W/CA5xZyN/n8q9EZn8gbougH8VedfEEvJf3DhcbbJsg+nP/ANeufEu1Nik9DO1G8Fj4ckvGYKqwBsnsdtcOzX9t8OX02S6tYLjVJYku0kdZbm5DsOAVOFXnPGTXT60q6h4fWwidWxF+9wM7cR5way5YraS/0W0lWH91fJKzmRJTGsY3NgqowOO2a8SnpF3ONm54wb/iSeJo16Ku1fpsFeraNDIujWH3f+PSH/0Ba8o1tVn8PeJZA25MZBH+4K9d02RP7LtBkj/R48cf7Arvy34Wb0NmfJv7X2f+Fpqhxxo0Q4/35a+ovB+6PwbpKBCQunRDP/AF/wAa+Wv2vG8z4vOozxpNuPx3Sf419YeHNsfhnTo2YD/QYf8A0BK9Nm6ItXL7bk4H3bkgen7pq8p+MZYaHescAZAz6jyhXrOrsvlXJ4+7dHr/ANMzXkfxuMg8O6ksYBbkKB6iMUluDPE4/wDTZXZsmCMkAD+Nv8BXeeNPjJY+DfB+m+H/AA2V/tV7NTdTxqC8bHOQvbd0yx6dBXm2ualHoGgNKoDugEcQ/vyH/JNeUTzTTTyTzSebNK253Pc/4VqyUdFqfi7XNUupJ57xonc5Zh+8kb6s1UVvbtm41i/De7isxflHvQzfpScUHMb1tquvWfzRXkd4g6pOmCfowrpPDfiqHULpbeXfZX68rGzYJPqjDr/OuBgupI2HzZHpU9zFHeRA52uDlWBwyn1B9ahxRabPrD4b/FaSLy9E8XyG7sHxHHduMvD6B/7y+/UV7Xpzy2MkUazK9jIP3LE7sA9Of7p7V8J+Cdbk1GGaxvmzf2oG4n/lrH2b69jX07+zz4qbVNHufCuoStJLZJ5tox5JiJwV/wCAkjH1oQj26HeZUb5etZjxsXO5gRu6Yq5pMkhTYysWU4z61TlMjZGNvzdaTGieZUUR4AxuX+VYV+o8tOBjEfb/AK6VsyL/AKvcWJ3L39qxbsDZGO+2Pr9ZKQHzZ+08v+l6O/8A1159MFK+gPDCqYbRm+YmNDk/7orwX9qFQP7Ick8ed+HK/wCFe6eGPNaxsW3bR5Uf3e/yirfQk7DYjDBReh7V4fqOf7NuFHHy4/WvaN0naZvxrxjUebS4+uD+Zrwc9+CHqcWL2RQ1u3vZPsEtlHKxSN1YogbGQvUH6GknkklsXhmtJrcKioVlwC+GU5wOnSk1y5khtLF4bhYZTlRvdguMDJwoO4jjA96r2MyXNq+zU5dQZmxJK6bCp3L8oXsAP518+0+RHLujt/hj/wAhB1OObZv/AENay/2n0VfA2mOu75dTHf1StL4bFv7YZFKj9w/Uf7S1Q/aa3N8PbXdtwmpxnI/KvrMlf+zL1Z3Yb+EdL8Lp93ww8PkhifsRH5Gsv4yATfDrxNEVPNhL1/A1Z+E0it8LtCGelvIP/HjUPxIAl8G67Hu+/p84x/2yU16Edzq6H5+2trNLaxTRqWAUDAGe1IbS5Db/ACnBPbFS6cYvsqq4fdtH3TjHFRzR3CkvG0oQ9MsapiNLRoXRJCysvT7wxXvOm28Q+BoEMKrv00u2O7dzXgGhmSRmaSWRivQFuK9Mt/At0/gEeIY9bmSM2vn/AGdWbp/d64qX0FLofQP7P0nmfDTQD6CRevpI1eqlgAAT3H868g/ZzbzPhfph3E7LiZR/32Tj9a9Y2gxnj0/mKlFlG8Zdu3IOR6+9fHv7WESx/FRHZf8AW6ZE31IGK+wL1R/d6e3X5hXyV+18rW3j3SLhVXMmmY+YZHDYrSIjxyCbZbyw7Rl+pK5I+lWdOZjKFYYwpxVAXM+P9XCf+A1bsLu6lmEYWBRjkhecUMR3ng/w/Y6hod3e3IZpA7CMK2NpC559eor1f9nBnPhDUY+yXzY/Ef8A1q8a0K68UW+l3A0mGOSy3Evujzzt5/TFeufsxySSaDrkbD5luUY46AkNUS2Gj6F0wA2qZ54HemSADqPSl0hW+zR7mI4HH402VduPmboO/vQM+f8A9rj7FBaeG72+t5Z4RLPEVicKwJCEdfxrwD+0PCzD5rLVYz7NG1fRX7YFureAtKuJAzLFqW046/Mn/wBavliRrQ8bZxj2FX0JsjbkOhzZbTftu9eonRAMexWqESwteeW0Ck5PzE1FpklukrLF57lhj5lAAqTfFHfszb94J4C5pDPrD4I3Y/4VNprSHasKupY9AAxrI+JPxMijW48Pafp11d3KSqHaEbkK9RnjIJxnHpXKfBbXPFN34STRtGt7cW8Msgkmk/ulslvwzgDvivadJ8LaTa2zyR2QlkuZFmmlncu7vjGSfwGB2rNMEcJ4P8EyeMNeHivxppfkN5AEVgsp8rno+3spHb1zXn37T2h6V4c1vRbey06G3s7mxkjbyoxkbXUgj35/Wvp60j8pXcBOcZx14zXzx+1peafrf9gJp19bSz23nebiToDjj8xVRXcDwd7hBHEiZeGLIRMYPPfFSrDFMDJ5UaF+OeMGqkUTI3EsYI5zk4HvmpYRNPG4Y7gx+92z3qGgGXdu8kvyMrKFGCRiioppGhkKeZj0xRTSYH6Daf4V0DQbIW+n6XBuZxulmG52xznn6U3ULef+3PMXy2tE0+QSKc5VyRtKjoBjOePSuimgOVYnLcnFYWu3tpYQ39xqF5b2abVTdO4XPrgVpclFbTdNigbTEmLXM2nWbmOaTl8sCCc+4NXrG3JTTI1UnczOQBXEan8S9Ma6uIfDem3muyNCIlkC+XCvqSx7Vx3iHxfrV9GsOseJotNijXatjpK7pQPQv2NMD1PxB4j0DRtPvG1XV7a1lkn/ANTu3SED/ZFctqPxM1C4u0vPCPh2Zlij8oXmony4V/2gDXlH9rWlvKX0nRY1mPW7vT58x9+eBUN2dW1Zwt5d3N2W+7GSSB9FHFCi2F0jf8Q61LqEp/4SXxbc34JJax0obYt3oW6ViJr7ae+3w/pFppgJx55Xzpz/AMCbp+ArofDfwz8R6lEJvsQsbbGTNdt5S49ea1LjRvhz4dlEeueK/wC1LxD81lpibiT6bqvlS3YubsefXaX+pT+ZfXdzeSt081yx/AV0Ph34b+JNWQy2ulyrbk8yzfu0H4mu9j8QSw+Hbe/8A+BbSGO6+W3ur1PMkLfSuSsj8RPHOl3et6prlysOl6isFxaRv5KhcAv8o9AelCaWyJs3uy/L4T8EeFVWTxf4wt0kzzaWCGR8jsTVzw5428OjXbPSvBPghGkuQ3kX+osp3FQSeD0GAa09Q8E+Etei1aLTxIhitN0MgVhl8nBy3UHgVveDfCMcPgzwhAkcVhq1pE7C78oO8ZJcNx0OQe/tS5mylFI4f4ny/FC8sr+aTWrsWGngCWOyby4lU+w5IFVvCvw7NrovgzxyZDdSTmOe7hEPmTENyNo/i/GvXH0xbLw/rAutSuNQW5ch/OUAkd+laXh2xWx0Pw1YRIY0trKNVIPQBBUpso5u00m31q+1cax4dnghNssam6QAkY46dCM9KqfCfQjpHwvvdJkZXR9WuQSP40JRRn8BXdMjyQ33lsW3SkcDPTFcFYeKm8PS2+ieINONjYzSTXEd1ICGyJXPK9wRjFTdIDuY/D/hvRvsn2fQ7ZPKBlJWPfLkD72TycViaTNFqXxVsrq2kWVI9PvJgw5IzhOR2+9VDVviRpl/f2F/4Zxd3UKy/JJmMiLYdzc8bQQCfp715Zda9PouranqGk6nJM7Bjc3aKVilUkNsVhwvIGPXFTKpbUD6W8PL5dzqM8g3M0mB8vavnX4l6Sng3xPNrkkMGrWV6+7VLC3UxRQlvuZyPkB68Hnk1mn4z6rfaOLA3Vxp08MIijuon+eYj+8O7H1rmPHHiqK40ORNO8QaoZb+MLLZzfNGzA/8tifutxlSOxrKTUwM7XNLQ2Da3b3DyTSXjRx28RysYwCAc8sp3AA+1XLDxGPCMLNYNK7uu2SCUkqgPLqR0GT/ACqjrNnf2+nW632t2bidBjEgIIKqxcEcjHK/VTXL3cUrfa7eOb7V9mUtHKqFhKflOc+wPU+hqPZtdQvodpe65p3iGSOW6thpV+8qiOKzi+RolU/O3q5bbzXpnwe8eyaFdrDpb37QYKzafcgF7mdjgMgxhcV4jYa1NqGl31rfabDbtMizR3MEBV12kD5e20969I+Bumz6trIg1K8UWJtnW2muZigRx3Zh19OtOMeWVkB9YQ3TXcH2iSbzZH6nj5f9nj06Vw2oeK7SzvZbe00m9vZ1JV2EG1c57O2B3qLwV4r8P6an/CKGYW32MSLHczDZHcEE5wT/ABc5P1rvIY9IOjw317Ba3K28XDsBIFGScAdM5NdCdyuhw+s+JvFmnxQ258OQ2YuyixSPOJyNx4OxOvXpVvSvD/iu61S1utSvNSNvFMkjqVjtY2AOcbOXYe3FcbrniDw94V+J8t1qWoTaMLlUuDHt86K04O1m9CR1XtmvbtF1KDVdLivo5YJ1kAdZ4GzHMh6Op9DVIQmprHNAImRWR3CsCMgj0NZV74b8MWQn1S4t3SGMmTZ5pSGLngIi4/DrWxeyDfCqq3Mg6CuI+L/ilPD2gvqEirIbYhbSB+RNdNypPqEGD9TSuBymh6u1v8SLqC61+Oa4M32i0ttWdo5IlIyFdunOeBXtmnXbX1m1xNG8M6nE0TNuKn1B7g9jX51ePfEmo6pqkou7yW6uZW3XEztlmJ7D0H0r6i/Y88Y3mueELrQNUuHubrR3RI5ZGy720mSoJ77WVh9Gp20BHvM7RrbP0+6ar3l41ppKtbqHuXCRwpjhnPTPt61NfyRJZS/Mo4xXLfFLWv7C8FX+pRviWK3EVv8A9dZBtB/DOalD6Hg3x4+IDK154f0u8P8AZFrIftkw+9f3APzMT/d3ZAFeEeGfH/iTw34rg8RaPeywT27hmgVj5Usf8UbL0IIz+NWvG0pm1C00pXIViGc5ya5K6gazvJImIJB4PqK0RJ+lvg7WrHxF4Q0nXLEkWt7AtxEuc+WG+8n4MGFbG/LDapYe1eK/saag978EbWGdg39n6hcW6nPRfkcD83Ne1ebGSNrbvpUNWuUiDUJ1t4RcXLRwwRMHkd2wFUdzXlHiPX7zxxq8tnBMbDRLH95cTvwIk/vn1duw7VufF5NZuZbKFWddHZgGWCMvKZfde49O1cR4k0TUtQgt9OsY30fRIFDqLmdI5J5e8kxzyc9B2pR8gZW1PxJJdTppGjWaLokUbKltJGGLDvOx6h89+wOK3Phl401bw3pkbQySa5oak/arYD/SbA7jyo/iTvWXZXVrouj32m2+raA91dRGOTyi008o/uhuiisHTfEXhzS7e3kW71dr2NNjfZYVi25J3LvPJHSq9RH0np/jzwjexpJDr1oNwztkfaw9iD0NX7vUbG8t0ksriK5G7GYmDD9K+Q9W1vSpr+fULPTLmGAKCyyv5jM3di3vXv3wZsf7P+HOnyzJ5U9+zXkit1Xfyo/AVFrDO2Z3/hX8zSac0n2EH5Rl2P603zUK/LlvoKdYE/2dF8rck/zpoY4BzqUI3/pU1yjGUku3fpUCM39pxfJ+v1qaQyyTMFCrjuaa3JZGkakMTzyeppNQCLZE8DpTmjcQyHzumTwKg1GP9wm5mbnoelMQSyRmDAccCvPfE6rNrF2udwNttI/4C1ehy/6ofKOnpXCaqm/xDeEcjaq/+On/ABrkxj/dsmbtEyI5Bb+H5btJPJKWMkhkCgkEIcNjuRjiuY8PW4Pi2yhjgaKytrcCGOSQSHdJ1yR656Vt6pJ5fgsQpgNODBycdznr7Vi+Hby3TxkLZQSPtUKRpEFcuwQ4XKjHJxXjxTcXY49WVtP1HTYfDWvb9YtnfVdUuYre3z86zBiGj+vGfQCvftPGdPtcf88I/wD0EV85WPwp1DR/EuqeLLm3jmN0ZbKGKOXKpfv8skmDx8zZUH1FfQWnbG0u1dGyPIj6H/ZFevhaXs7+Z1U42Pkv9rZnPxvu1/hGnWq/jlv8a+ttFQLoVoNvSzh4/wCAx18h/tPv5vx1v1HRba0TP+frX17pqn+yIF3H/j2i6H2jrrfQ1RV1d8RXGOfku+P+AGvLvjUxGg6owAO1ztH/AAAV6RrWRDdncRmK9PX0Q15j8ZyV0bU/mP8ArGGO/TFJPUb2PmTxql9qFpAFi2xxM0jktgDgVwm4+teg+PLqaPSY4Il+SZispZecDtXnzLzWxBYjkUgBqRz6dKhAcLwM1LGjN14FNoRA9wsbYYGpbW+2zgLytLcW8ZTJODVEKquNvzc9cVJR0NjdLbeItOvoWKhpBDKPVW4/nivp39nG2lXxVc3qZ8uECAkdDuzx+lfLmkWM+oatpdijKhur+CFWP8JZwM/rX0PpdpdaT4tPh3yrzUbiK4eFrKxkaFC/99m6k45qGM+s9OX/AEmLphgeB7VQnb94yr97fjmvF2sNZt1CN4b8VWbOfLiePUC5UmvYNJVotGtIpPM3pEobzDl8453HuaTAuGNmCMxX7y9Poax7uNtkfIzti7f7T1sh/wB2nykfOv8AWsm8+4h2nG2P/wBGNQB84/tP/Jb6YWxjdMAfx/8ArV7Z4UmL2FgqAnMUfJ/3RXiv7Ukcb6fpxfcMPMR/49XsvhBlGmaYy8kwRE4+gqm9gOwCSHAGz8TXi+rSQwW1158ixjzGAJ6Z3GvafMVcbt35V4nrg8wXC8ENcuOR23GvDzxfu4+pxYvZGP4ieMafYTNIAgLKAwYh2YAKuB39Pxq2XjjitlmZI/3LD5jtG4KeOfpxUOuKptrRWhjkO91UyAsEyo+baOp9PSoZUsrgadp+oQm5QBCwdDtJ+bB9uRXgQi6kUku5zxg2tEdp8OG262Dg8wvx+VQ/tH5k+Gu4ocLfwnJ/3hS+Am3eIUJ4HlP/ACqx8doPt/w/fTYnX7TLOksQbowjO5ufoK+myV/7P82deG/hlz4M/P8AC3RunCzL/wCPmpfHESyeGtUQ/wAdnMM4/wCmK1R+CGJPhlpY67ZZ1PPT52rT8SxBtLu0PRraQdfWIV6a3OpbH58aNaGTcTIqGM45HXk1oT2sjoRHNF+Nd14c+GOpTaebwLPPHO7MjJBkY3EHvVu9+HFxZ27XF4ZLaFcAySQEKCSAOfckD8apvUEjzjTLGS3kdmkRt/ZTXrGkeLNFX4anw/PdOl8LR4dnlkgtk45rHh+H1zNF59vIZI8kLIsDlSR1waYfh/qIyMlj/wBcnH9Km6FY9w/Zplz8NIIsAbL6UHnpyDXsJUeUV3H8/cV4R8Er638LaC2i6k0i3E98WhCxMRhgo5OOOQa91IfadzAcHOB9KlFFO8RQeCeCe/uK+Wv2v7JpfE/hvawBktZEyx4GHr6nvVbL/vOm7t7V87ftTaTf6prXho2sYbyxNvOQu0Z96uIj5+g0K4Cg/arMfLuIZ8Ee31qG3tpku9zQ4UZGRXXv4V1hf+WZP0kWo28La4o5t5Mf7ymi4G78Ppok0O8hlkRGMhwC2CQVruf2YJAp8RwnON8ZGP8AgVeTSeG9cVsmznGBweDkV6l+zdHdabr2rw6gpgjltlYGTCgsrDv64JqZbAj6N01ma3UjAGKbcMy56d+Me9Jo8yyaerx4ZdpwwOQfpSXsnJwv97vQM8g/astTc/CiZmZcQX8L59PvCvjyVdrH5sjNfa37RMTT/CfVQsZLrLE4A55DH/GvliSzuMtus1B7/uz/AIVXQRzWk/8AHwcHqtXtv+mfd6nG/FaHkSA8Wqg+oXFSJNcRHbGgA7jGfbPNID279mTTLJvDeoXzITcRXJRDuxtGM9O9e22jH7ImFLAAV4h+y/cZsNds9m3a6S9c9RivdrVAunpk9UqFuwRHDl45UIdM91PI56ivmX9orwPqOh6Na+IrzUhfvPfPFIEhVI4kYEoOOSTg5r6bR1Vm6/lXjv7UmrWzeFotBmO6RriO4j2xn5MZB3N05B4FUhny4t0c+Qkg8on5vl5NTSyTOwjRQECfKAMYqV7SyWZYxG5YtjIbp9adNAuVhVnjBb5sHJ4pWQjNVpF+XaH+vairbRSRuUjjdgO5HeinZjufUerfE/xLqiOpvNL0GNcZeImaVup+UdK4261i0nu/tDQXWs3ZOftOpyFgD6iMcVrW/wANdStboJqV3punxhgHkluVIjG0kk4+mPrWnoun+A4bqaKG5vvFNxChkeOzTyoQB1+Y8mtEkRfscv5+t6ywtTJNL/dgt02qB6bVro9I+GWuyqs99FBpFsest7II8/QdTU8PibWLjW9N0vTNPtPBtsdSiiklgGZiCN3zM3UYBrUtfAuqaz4q+3a1q93qsEtsbmM+aTiUMcLg8c1Wi2J1ZRurT4c+HLhIdQ1W91+8Y4W3sYtsbNnG3ca6KPVvEJ8M2114J8K6fo5uZHiQyRiWcMpOeT9MVr33hOzv72G4udHi026TUo5Y9jhgAg6ccY9fpXUS6TCNQGoLcXQIaSZYlfES59F/Wpcm0OyPKPCmn65rUFn4o8YatfahbXQuIJbMFuJEI2/IvbrmtPQfh/pMfirwvrVpbsUWWWS8ilTG5dp2nB9DivStKhW205BEiwgROxwOrMeaspYzNfxTYcqtuUBx3NK+oGPpmgy2Q09LfUhBZQM0kNmkI2xp127upPvUnh/TYIrW6khhG6/1MzzHHDNtAz+grpreyllnigXACQkE+nvXneqR/E6z1kaPa6Np0ttvbyr6G5ARlPRmHVTjHHrSQzt9ZVzY3uwAkttAVewHSpNPtXVbJypxHDjnoCay/DR8WWdqI7qbTZZhx5flM4yPVuv41oT61qkiOsml2cwiBMi2V0Cw47hqYy7Dosmr6NJC37lZNw3gZ68Zq9c2MFtb26mRHkiAjUK2SABXDv8AEbRFtWkZNZMNs2yRDbMoQ+/arPgnxJJ4ge6b7Na2sMOPKAuQ8jk9cjtRYR1ekyW9rasfs8skruxwDgDNee/He00nX9Nt4tdml0iGzbzlvIFEhBOAAw+8V46D1FXdfsvEFna3etX+sai+mRRhorezKxMpPrn7wH5mo9B+H2nalpkWr6nd3V7dTFmaTOCCT8uSepxjFTJXQzxabxN4XsNEvdIttQnubuQeSb+9hKh42IykeOinHINZHxO1m1120sPC+hs+j6HaQq8paEgzyHjcxXqM9M1pfGvSpvDWqyWdzPFdyI4uEeVAjSQ4IJUDjI6fXB71wVtfWV15Ez3l5aIV2pI/KNjtjtj1rjdSS6E3NW18N6NFo0Ud9qUDa0UbyIIFLcL93n+A+pNY8wtLqy1K1lkFuryB1gHzMXAACh++azbjUBGZFk821n6iTJbf6nI7VNptpDHFNdTTxG4VA0cROcqVHO0fxe9Q25e8x3HaVdfZ7K8jj09L24VDGYHXKW6nqQR3GP1NX9JttOuvDOqXbaothfRwhLW3t42/eg/fyew9c+lc2tjcWbu9vq8bzXCri3jUlmABPz/TP866LQNP0++1y1i1DUntcQOtxdWyZZnZPlQr/Hg4/WtIyXQEZNzqdyNMsRarMIIPljjn5zyPlX1XvWj4R1m/bV0FsCsfJ2ZPlAZyRtPHWq+txR6PHBZNIuoSIHKhASuzIwOeVNZcuqXr3VsVszvMqsIFG0HJ4H40lfZAfSHh++sNa0bxBb+KJbFLS8mea2hLgS284Y5aMAZAz29MCun/AOFh6Hpnw9WXQhAtvpkaI/2hvmmvSu3G32wXz05FeET209wXl0hLmx1YN5NzaNIG8pR/rAW749uxqXUNW0S88C6dprTbr1LppbuZUAUkAIkSjuABnPfNWp2b1Hc4nx7fajfTy3VxeRyyTyNJclpcyO5PcenNfSX7EviSa78E6p4enkZ10q5V4AeSsUgPy/QED86+bJtM0ua4u2hunkkb/WLOoABAPKkdule3/sS2tza674qEsUiRmyi2sRgMfMHT14ropzUloNH05czbru2ARgC2a+df2ntXZtas9LYsIrK1NxIOxkk5/wDQdte661rWm6Te2bag1x+8ViiQwNK7Y68D+teF/F7XfBmuafrd5FqBeaSM+Sk1uyMSAAB9eKEDPme1tft0E18zYk80ke444/Wvfv2MWeH4hapBuIjn0olh7pKmD/48a8dhW0hhEKLMyHk7U28/jX0F+yOmkS6815p9vcRX0dvJBqGIg0YjJDJufPBYqcAf3a0BH0lflHtvLTBJwDj61zvxe0qPVdFttOYxSK0u6RFcZ4HFafi63ju9BnsUdQ0xC/fKc9eWHIFfPvxE0LU7LVIBaNpc8jQfOllfsnlnPQlj8x96zQ2eP+P/AA6NN+IN7GrO62rhctxgY6VyV3pH2rUxJPfQQQOyhmB3OBwMgetbutxX0niG6S6gzIztvaWQyFWHHJzg1izPexSOjPHEy8HbGB+NaIk+zP2ZdBg8L+Db7QYbyC9iF0t55yzB3zKgG1gOF4QY+pr1lJI0BAwPYV5j+zhp62fwe0KbyrdWuoDIzov7yU+Y4zIe5Hb0FekQlUBzgVnMpFXVGjuL+xhdGdXZsrjqMV8/eN/C1zqevarrFnax2OjJL5cTzzbEYqMMygnJyQTX0DfbJb+JBJtzDKNy9VypGRXmkXwjjubG9sL7W557dUQ2MrEl4gAM7geMmlDTUJHlej2Ok214hh1ywuLraxjhg3MW49elV7LUPBcTIt/dapK/PneRGoCHJyB61S/sFvD/AMX5dMErSxQRSPG2MZUqMf4VwGv+bC92YmZSRIeOOTmtL6k2PbNQ0zQ74w6Zpdjq1pHeqphuJRuMysQN2Owya+kbK1jsrWC3hQCOFFjUegAwKyfCem28PgzQIWt4Wkis4PnZAWBwDnNbrR5fBcn8alu5SJpGAjbBA4p1m4GnwfMDkH+ZqCVVETAAdDU0IAtIBgD5aURtjY3X+1I/m5x0/A1J5mLhyQ54HQVHb/8AIXAwfu1YlOGOcD8aokgaZntnVIvvAgEnpUGpmRok5CjdzjrUizRrD/rF61X1S5jMcaxku5YcD0piCddqcSvXC67df2fLqOotG8wiwxRfvMAOf05/Cu3nknZebbj131xGuMqx3zy4ADHcOv8ADXDmD/dmdV+6c94Z1DT/ABBqunR6dcR3drbtNKz4whYgAAg+hbmpdc8BCbXorzU/FVhpH2e6SXZbybZNueeR04zWDpV9Hpmia7qWgWltH9jsS264ysEcmSzFsdfugYHcivl//hYWuLFfwtILj7a5M0krMzkYIwD2GD0rHB4dN87XoZUbSbfY908bTaXYeNrPwTY+Kb2+F5qQuvtC3rbY0Zy/zD+8M9fbNfQvhKHT9J8PW+jw6+l+LGII1xIcmVmYng9+v5Yr88Brt3GizR2qRlEaNZATuAPUZPNehfCL4h+KZ/iV4XWFbSYQ+XYxWk8vlQTDGAzn/npgde5Fem0dR0X7Szf8X51Vf4h9kXj/AHU/xr7Gso3GnQjCqDBD39o6+Nf2iMP+0JrS5OFubRee3yxV9nWxH2OIbv8AllD/AOyUpAjH12FjZ3Jbb/x7XhPP+ya8u+NKyDTdQ3IB/pDcg5x82K9U1x1+xXOWx/ol3+PFeX/G10Om6kAQc3UmP+/hFKI2fM3xObbY2PvI/wDIV56W+bvXoPxSwLTTgOvmP/IV5/InBx1rUksou1eueKVc5z05qOPzs8DK7ajuLowuFCdD1ouJq5YuGQJ8xxmq0MY8zcvrwKd5sdwcZC/WrFoFMgJIOTRcGjb8Jxn/AISrQuuBqtr07fvRX3Fr3hq7n8dT3U2pC1tJJlbybOIJJL/10k6n8K+KvDCj/hI9MdeQNUs//Rwr781sM3iAZwPnWs38RS2Irfw9Gt/CsWq6tGvJIFyTnjpzV6G3MMgXzGba2MseT7mrUSt9uiw3PNQ3EbctvPDdKLASjhV5H3lz+tZV5jy156BP/RprSlwFU+6n9TWXdH7q8HIXP/f00hnz5+1Mm/R7DDYIkl5H/A69f8FlRoWlFRwbWL+VeRftRn/iS2XA4mkH/oz/AAr1bwOgPh/RmZi3+jRHn6VT6CO2XeTzjivFdc4luP8Ar9kH/j5r2sIrdgK8T8RRzGaVIdu7+0Hzu6Y3mvEzz+FH1OLF7Ip6xbyzWluI4XlIdshU3Y4+tZFjqkUemyWbQJuclTkEsmM8e1dZFlY8K27HGfWvGPjkl9p/izS106/vbdNWcRyxRRZBbcq4jP8AfOeh9q8vKaidX2bFhaii7M9i+EdxLe6hbTM2SVmCn1UCl8T61NP4i1KHUIg8ds7W8MbEgIOgbHcmrPw9t47LxJYWLMqCK3aIbmClmCHj3Y1y/wC1dcal4Vs9O8S6JqS2j3kn2WeB7XernH+s39mx2PWvbyx+0pS5dNWb4eSab8zt/hGzf2LeWUaiGG0viIgo/vqGI/MmtnWVZ7aRC5wYSDx6p/8AWrA/Z5e71D4bW15dSpLcSXkhlk27S57cfSup1W1k8l84OUUcH2b/AAr0Ypo6Lnh/gbSNBk8JWt3qcd1HNLPOokW9MattkPQZrV1vwHpfirwtrGn6OupNKtnJOs73pMMRjwwZueeQOK4q18B694ySytdL16x0a3tvtc1zLe5ZDiUABF/vcmt6z8P+H/CHiDSfC2qeOTqNrrUFxBJeo7QJbELnG1Tg5xgZ7kZqmtRXOog8C2fhnTdP0u+n1a3kS1jYG2vC0bAjlhnpzThounvgR614gQDoRMDXGa5pPhHV/iLceGbXx1JY2VppyS/b/MMpY7hlME7c1Do3w8lt/GOl2t14sGuafdxSTqbbMMsWwfKGGcc0ctgO8t9Iht7+3kTXNdYrKpKSxgq/PQ16UGkZG/dAcHvXD2VjqiLbtIuqnld5aSMg+pNd6jKY+M9D0HsakZn3zS7HPlr1bv8A7Jrzj4iQTXHijQlW8hsGZblfNkhEq8ITjafX1r0jUHUQnhuvHHqprzX4k3d1DdaVeaeyrdwtdFNyZGRCxwfY+vaqQFeLRL/H/IyaO3PO/Sh/hQ+iXzDadY8MyHHAawwa+b4vi54lUDdeXpzyf3+ami+MfiJT813eN9XBx+lFgPoSbw7qW3P2jwi4/wCuLL/Wqs/h2/8AKJktPCMwx1Duuf1rxbR/ix4n1G9Szhup0ZuhYI2T2HSvedJi1m1s1tdWvtNvZ0VXaR4CpwwzggDHFJgdx4QQWvh2ytfKhjKQ7SkBJjU/7J9Kt3jfNjYx5Pb2pvhfJ0W3LmEnaR+7zt/DPNT3bDglh1H8qAOR8dRm58M3MP2U3DOUAhLbA5yON3b61xDeF70E+Z4KmyCfuamD/MV6J4r2voF0flYqoYAnAOCvWvnTXvjPcWuv3tuljbRJDM0aoyMSMe4PPNPoB6K/haRsbvBGpdOdt4h/pVSXwpHnbJ4R14H/AGXjauCg+O1xGgBtrInOfuSD+tQ6l+0FqMVsVs9Ls3mOcPvkAX3wetKwj0S10m40gSyabo/iiyaQYfyVj+bHTNel+Bta0260y10l795NSSEl47jAmJzzkeozjivnfRfjJqWuadKt7evp8yjayxN8rA9xnpVnwVPe2lzc+JdL1YRjTbNmjup282R2kbHlAHg5Izz6U7CbPpK72LIW3qBx3rm/ihpOlaz4Smjv4BMsTrIjLD5rocgZCjrwTWBo3j9/7Nt4PEFo0t5JIFkuIVCxrngZFdlc3EC6ZPdwzb0ijLloDuIA64/Cl1HufOd14K0u48TQxQw3EGnLEXklOlvuLEenselcfN4Yuf8AhL1sm+0/2ck2wXpsHAK5xll647V7AfjvpqTui/aGRWIU/aF5x3wRxTh8dNKZfm+0D6SxnP6U7BY50+B/Ce4lbyJRngGzmorqYvjTokgLbLs/7oiaimB17eF7No2WPwrLhw2fPnXcMlR/j+tXdC8IWOm2l1HpjtZLNcs5MagsAVAKZPbPNdkY/Mm2BVzx36ck1leLtV07wlpSXt9IzQebhmjG7BPrT2Jucpq1tBcfF3w3byQpJ5UVzcuXUENsiZVJH1NegafZmK5ZkiCRiNVUKMDiuEN9Yy/Gs3obyrS38PAq0gwN0rDPPbiu6tfEmnX12LG0uoJpPKMhWAFgqj1btT6ErYvQ6a1wI7kjASRm571Jst0m23EgVFTbgjrk1y91ruqzXKafZ6HO07v8onnACxg8uVHIHpVjxcdWRHvbLUXihhQK0cMSlyxwA2W7D0pDub1y1sLVmhXbGvUv8uR7e1Z9z4u0238mP+0rFJJXEaRwnzHJ6ds1m2trY6ZpMFjrOqrfNqUwDyXMow7EZ2D0HtVPw9J4YT4gXWhQ/ZvtMVqHtYTGAY1HJwR1PfnmjqCRueINWuLC6SOPS57pXGXm89YoowP7zGofDGpa1ql3JqF1pkVhpTI3kjlndgcZLdCOO1HjfWrXRfDOrXl42bcIQ6lQ24Y+6AepPSsL4HeMm8WeAZlkgSG40uZrWQKflIwGUj04I/EGkthon8UaTexW0l//AGtqU/2pliiiS78pbbOctj+IdBjPeug0Dw/YeHNKnisN7m5QNNLJ952xj+pryH9pvxJcWmn2nh+2kKtNGJJivXYD8oB7ZbJ/4CK7n4K61ceIfg/ouoalK811ta3lY5yxR8An3wR+VG6BC/GHWdH0DQ7e6vICZRPG22F9rzt3THRhtyTn0rchg8J+L/DVhr1vYWtzBd2okinjj8pyMf7OMH1r55/ah1qS88Vvp8cjCOzRYUXt5j/eNesfs3Q3Vv8ABazt7nAaK5njQZz8vmGjowRU+KkTeHLCw03TNY1ZVvSU+yTzedCFC5d/m5GOAPxrk/gnfDU9PvpPFWq3ts2mPvs4xdsI7mFshQ+P7jKenIDVa+LVlrtp43urm6uBcabbwu0ZLE+XuGce3XH4V47/AG1LKfMtdWEEyxkhPLbZj0PbA/rXPKrJdAudx8YR/bb6rqUUt7JJZbTYzWoDwXDNgH7x3bR69MivGVt9UGsxW15bSyKjq0ij5QR1KjPArbn1bz7SRb2+ZnCkt5fyEt22e3JyKpteXEcTSTyNNA6bUSU7gTjgg9/rUc2mwFrT761hvJrbzTEAcqpG5OeoOetJfiKO2H2OC4itGZm3EiQ4zwAfbpWRLqGyOQ3kauJCSkiqB8/uPQelNtLzzkS2VZj8u1j5hxjOc7az9m9xFuDUvKtTvggAiySCQDMT2z1x61v3Phe90zStM19dYtzBeoyvHHmKS3Awdh3dzuGCK5K5sbW3lW5mEt3C/RfuqfUbvQZFXv7Wv7mSCSO5mhEUTRBT86hO4APt361aiugzU1K2bULmW5sjMNrLHGYwcKMckseh9+lYlxDcyNHcsYoURAiJv+ZiO59/WrJv5reIpbSFUcEsC2N3HT6Vjy3txMpbICCTc4Reh+vb6UoqQGpNfSWs8SfaJCR/rVRip+hzXZ6P4l0u1kj83w9peoSIrBRdBiybh6jg/wD1qy/h/o8fiDVItJvoLq4lu5gRBZIsl5J2b73CrgDr0612Gt+A9Hk1e/t9J1G7S300SIunzKXltBHw3nyDuTkgDiqcVa4zjzL5kB8uCKBw7NI+wE7T/CAeDX0Z+yXNeXmg6leXgt8WrC0jIixM4znc7dMcYC+9eKaDZte3Wn6bYxWyhoizeepKuOT+fFfTXwLsBpPgmSJLeGFpLtnkWI/KWxjNa0W+V3Q0dB4w0ga35VtJBeSomHKWt39nYjuC/wDd9a+ePiH4Uk0/w/qF6YtXt4lfaFa4jkjUEnAJ+9j3r6hjaT7TcMNuBFXivxwfb8P54+P3txEp9/mNaIGeLaH4IhvdVWxu7mRjHarcFzkkhwCAc/XrX0R+zh4ZstAg1Z7RpBvkj3AthWOG6jvXmHh5f+Ks1dh/yys7aL6fu1/wr3L4MoP7IvpGUc3AH5L/APXq3sJXudveiNzBH8pDSDI9a5DxzY6dc65slsbNlSNVUGFeB+Vdk237TbKNo+fNcv4pkVtZlPB24GazRTPkvWI4BqWtSRxqqrfFYwBwo3HgVwniWby9Su9vGwDnPogrtLqQyQ3sveW/J/r/AFrzvxY7Nqt8MjGWXA/KtFqI/QD4NwbPhB4RjPyg6YjEDjksx/rXXxRICflH41gfDiFofh54Ztwdvl6Tb/jlAf61vRxgn5mYnPrWc3YpDdqnUBwMLA5/SpLtgGlUHOIwKgeFDPKu3/l3IPPrT735PP2r0X+lKOwM+a/FUDN8VL28IO1bZxn04FeWa7D5l2VHO5lXHrlsf1r2bxSN2uakx6sHGfwFUfjF4ZQapoms2sKqkj2FtdBFwASItrfjyD+Fap2IPpaxTyNKsodv3YoVA+iLU0gkMhwyqMjtnNJPhEt8/wALIOPYCkaUb22I7Zb6VmWguQwhc+Yeh6DFPgybW33Ox/djPNRXLSeTIdgHykctU8aTeRD/AKsfIO/tSi2D2IbXH9rcE/cPepFVfNkbbnBHXmorQP8A2u4LISIyen0qQ+cpkAkUHg8LVJiaC72mzfCDnHb3qDUwqyQszBRzyatGHzLdd7MSwGRmqmtW8ayQsFz83c5oAfOylBtmQ8eteb+NZxHpV5jkvI3T8BXoThdg/dpjHpXlfxAvoVgMBZUaSVggPAOCM4/MVwZi/cXqYV/hMnVUtNN+DPiO1u4yBf2ErLkDa5xwQfUYB/KvlTTfCuu6h4Z1XxFpstv5GlfNewk7ZIo9pYSc8EcfXNfT/wAYJlh+Ht9Y/aGeOLTpJMK6kKdhwCOvXFeB+KX1bQtNi0XTYWMHijw/YzXK8fOIyGbH4gA+xp4OopJyW7/Qzo8yhynCMk1xbANM000j7QCeCx7fnXa+C/A17pnxw8JeF9fRNz31rJcrbvuWMvH5qRlv720oTjpmuc8FyWBlsm1MqLaYMjO3RS3Rj9DXt3w7s7y6vvhH4o1bH9qeI/Fd5dykf8844khjA9gI+K9BvU6Uc/8AHmTzf2h9fY8H+1LVcfhDX21bY8iPB6JEP/QK+IPjLmX9oXXP+wxbD9Ia+2bc5VQA3AiGc+60pdCkZ2tbv7PuhwB9lusfSvMfjfj+zdRTd1uXxx/02Nela18thP8AO+fstxnn1NeXfG58Wd8pYkfa5OvOf37Uo7gz5k+LbiG20zJ6vJ/IVwKXCE53AV2nxpkxBpX+9L/Ja8yLksAOpOK1JOkjuE6bsfLVS7gQzCXkqx+bmkSykzEvnxb2UELu/T602eJmZVkdXCddjcL/APXqRjJkRZP3bHHoavaYFbuTzUa2UkzFQ0RxwX3gAmrOmoyTFR0UbmJOBTRLR1vhhSut6c/RV1OxyfrMK+99akzrxCqzEOK+D9EuLO1e3u57iKONdRsZCxbgIku52+gHWvuy7vbW+1KK9s5457ecJJDKhyrqehB9Khr3ilsa9vI322L5euajuGdlfCkcnvUlsy/a4uRnnFMndfnwQcMelMBCD+7JJIyucfU1m3eMKu9hwvb/AKbVqFm2p8nQr39zWXdA7QzRk8LgAj/ntUlHz3+1K2NCs2Y5/fuOntLXqPw+eWTw1ozcKv2SIjueleWftV5/4Ru0+Ur/AKU49e0tenfDqdP+ES0PALE2UXAHtVvoSd/vYrxwfpXkeqAfbJ2I6Xcrf+PGvWsdjketeT62Nt3dL/08Sf8AoRrw88a9lH1OPF7IZo9m2o2TztOUiyVUKMEEHr/P9K8e/aWbVNF1rw3LbyO1pCTPFLwW81GVjn0OMYr1rTdTbTrNowyTRE/LGCAVOeR9Op/GvNf2g/O1waIsflLGbj7OgMnzBpB1PsNp/MV52EeKWOTTj7C3lfb773HhvqP1dXT9r8/+GscP4n+LkmqS6VcQaNLa3FjfxXpZpt/mFDnHHrW18bvjonxE8K22i6boNzpUcd0LicTssqyYHy4I5GDWF8YvCWieFtP0w6THJFcSxy+c0kpbeVXOeenNdb8X/hNoPh74caX418OzX2Gig+3288odP3gGHTPIO49K+kwLpezToqydzSjy8vu7Hsn7M14ZPhbCZgUcXrFgRyCRmu6vpEMZJfAwv85K4D9ml2Hw7lVuq3/5fKK7rUnwgXjkr/OSt1ubrY+UPixcy2fgDSZ7e6lt5YtZv0UxMRuztO047V49/auoXGweUs+zcV3qW25+9j61698ZbZT4AtmAwY/ElyDjvmIn+leH3zvEsXlvMPMB4xjB9BVMRauLjUEZw0SwuBhl27Tj0r6G/Y8hurm+1LVrq6WZVMduEb5mUkbsg9hgjivneGFnR9zOz45LEkk19D/sYDNj4gSQkSJfQkgccbAKTA+lkVfJ247mpo2CqMY5GP0NRJGNjDnhjxn3qZYVCA7R1H9aRRl6k48o/MP4T1+tcT4jWGfWPD0Uiq6PfvGykZBDxkf1rtNViTy8hR0Xt71xHiCMJqHh6Zcoy6vAuV/2jj+tC3DofCN5mO6mQcBXZenTBqJGJcDqCau+IE8nXtQiY4KXcqn8HNVFZWdPuj5hzVMR6N8KdGS9+I3h+1VDtldnkx/dQbv6CvteziiNupx1QdK+UvglCYvHOhXK4+Z5YQcesRP/ALLX1bpaO1rH+8P3OOKjqBcgRFbaFBBI5qrdKABwD92rlvbtkM0jE8Y7VWvYVCclsgDv70DRga9Gh0i4DJxsHbtkV8P/ABctY7H4ka5boW2rdblycnDKrf1r7l1mAHTLoKWH7tsc/X/Cvin47QtD8UtW3nJdIJMjvmFKa2A4dBk8EjNaNna2EOp2v9rySJYyMPNaIZZV7kD1rPiUb1ye4rrLfwtf+Ixa2+lxNPeyN5UMS9ZGxnaPehgWZPAGoai0+o+Dnj1HR3lf7O7ShZlQHgOp6NivQvh7Z3EHhXxNpZtleXTrS1mZQ3Jy7biSfevMvCnijUPCNtdaeioJTMTJG3VWHBH6V6N4I1S4mtPFl9JcCJnsbKG4I4HzPIxX6UyWXtW12dbN4DpNysrofKMbCQM46Lgc5NdJ+z1fa7r2q6jDfWN1aWUdsYZWmQqDI5AVQD1OAx/Csa5vtO+y+dDeReZDiQNFINy7SDkYr0r4YeM5df1SCxa8iufl3q/G7jnmkxXPjXWbM2+u39q7f6md1Jx6MapBRv288+tdD8S42sviJr8A+UpfSqf++q52IkzKTyc03uUdN4J069voLpbSMsYnXfx0yOP5GivTf2d/Kt7TWSbfzWeSFs46DDf/AF6KzcrMzcnc91+LvjBvCeiLe2htXvGmVY4ZWPzKAM9OvWvnnxx451nxRKwutUcWO4Tm3jGEjfoVFQ/EHxxqHiS6mOotHJBvLwJt5jHTg/SuRtNWjit5oWhDI5UsO7KDnGe1NSbYJdzvbfXprK6stW0vUSjO0UDJPL5nnx7hlWB7V9E/C7XtK1aHWobNlkuYbgM7oBtZD02kdVHSviFrxrvWxP5EMUW//VKu1QPSvp39ltLeHRvEepSsLWMzQw/vGwEUAE5z0GaKcZRT5nc9TMMVh8TKDoUVTSik7O933+Z21/45+x/GfRtAhhEkcifZJztyQWGR+WM/jVP46+JZtN0aXRbNgLm7zlw2NqjqPYnj8681+ICXth8RTrml6os07yyXEbQuGRADhS5HQcVzvifxZPq0KL4g1CS7miZ3ysYXDN12nuMisMRXcFaK1PM6BLJfW+j2mo3Gq293ftJuksX3brULyrEHhicdRWz8HNaur/4yaPql9M6uZZWmXBZ5i0bKOB25rmXu01XSpbextVu0hgEk7rjzNm4Z57EHH511/wAB9D168+IZ1CDUFsLa0gLvIiLI7Lj/AFWfccE0qDk5XY1uek/tDrqd14RhtrWBpEkuGmlCnqq9P1pv7NulW+i/D3Ubq4k8qS8nSSZnbCqdi5+lc94/fxS2qXNlaeIna3dDm3PPkK3Uciu2+F+nyQfC2Cw1K8Fw0sjks2FYp1x+HTNdSejBHBfHvR7LUdbOtRa3ZNbrJFENs6sCFGeOfXNekeDJv+EU+E+mTXNmJhGxmkjhcDIZs5B6dMV478QfB9nZjzLe3DpcSv5SK+7A9eme9e8eFLK3tvBuj2IZgkFnj5T0IUnr9TRfQFoj58+L3iDQ/E0sNzYaReretdmV/M2k4wflyK9c8M+INI0X4WaZBZXE1qblWlhnZcBGY7iST0HPWuT8YadY6frmmNGsjHc0rMQDgjkdu9bHjvR5fDfw/trmxS1vcJGwhvZ8+WAOkaDqB6VMpWiHQ47xT4k8TalYan/a2rpqNoYnAkiVGDn+H5xyePavJZdD1ZdBe8t40S3eQRy3Mkmz5uoRf72e9dVc399Jo92dQh+zTPbhjI/yDkkYCgYUcfWuq8DfEfQbLwpceHvFUW21ZY/sc9jGDIrfxOrEcHjBNRdPcDwLVLe807UUjeQyzMm5GTOMHjAzVnQLbWvEWrW+m6fYNfXEjbIIGfC7vxxgV6V8Xtc8L32oNNptj50MUKLaq1uYyR3zJnJJ5OfWvJI9TuRMIrQi2JO0yg4fk927UlZgjYn0DVb1zJPDaqscwt9tswZ3fGflXvjvVHULX+zZE+x3M0U7fJLDKNrocc/geoqLTdam0XUvtUKRXTpkKJMlASMZ46mqxt7i/Ima8t9zqZG3Pypz0qtLDQG4km2wXFyyW+dpKc4H0qxdWElvYQ3kOoQ3Nu4Cs0bYMbkn5GB74GfxFWNKgS1kkESxXcjDaY5RlCMDLA+uav22k6b5Usl1blm6uFk4X2Qflz7VDml0FdGJp8M0sIma6t4od5T94/zA47jrj3rq9MnttNgjkVkljkQ+aEUNHIfQ+mOxrL/0COYu1mZihLDevOOgU47VRljnbNusZIcgrnjv0qJe8B0w1Wzkhjljk+xtCP8AXW5KTyZ6qzDkjpz3rR0zxFJGj+VqMsly+9SkgOJlYEE5HJxgYz71zNtpdr5iW8tyN7MyvjO+3weoHRgau2egXFpHJcSXzxqrBRcRISqD3PYn/Gkko9QPUPh1NpcfiJRDM6qunqhM2QTKScgZ/Cvpb4cIV8Iwtt+9K5P6V8e+FLTUrqORvtBurUOollMojZBngkt24/DFfXfwxjS28EWCwxyeW0eUd5vMEg/vA1vCT5dUUjpQ7Rx30nHCAV4f+0BexW3g+0Nw22M30Zchc8DnpXss8p+w6gTtHPX8K8L/AGgX36doVu3Pm3+cewAq0NmR4HuodSv9c1O3LeRPJF5e4YbaF4yO1e/fCKML4bdiuQ9wx/QV4F4BYC21eTAAa/YD6CvoL4TqP+ERgZud0jt+v/1qp7CW51LBf7Rthgcbj+lcb4plUXl7IMfKCfyFdiFX+0UyAdsbGuB8Zt5dlrFywACQykfgpqEUz5J0+5vJrt4XnLwFi8ce3hWJ5+tcbqZaXULlvLJ3XDDP1fFddoykXIJJ4WuPtv32sJEZGBku0GBznMorQlH6SeGo2h8OaRAF2lNPt159okq+hcn736VFb/uoLeJUOI7eJfToij+lPhWTcfuj8azkUhsK7r2cs7f6tRx9aL4Dyrg88D1pIPMW4uWG0/cH60XfzWUzE4bBoiDPn3xK27VNQPc7h+oFd9qNol1Jb2twhdG+y5B9VEZH6gV5l4ru7QX+otKUYJIV+Z9nzbucH1rY0G0mvZrKyi1oXN9M4MbR3hbIO0DH+7kc+1UkZybWyPoeXf8AuMq33u/0oUZk+bjnvXzjNq2uQ3U8MkniB47ebYCbk9iQcf3gfX2rotG8OfEHWdHtdUs9bngtbqRJYM3BWTyw3zKwI7jihpdyFXvoos9pvWRbdvnFTrJGFjG8n5RjA9hWJ4dsdSsfB1jY6vO1xqEUZWeVm3Fjn178VtqoATH93FQrJm+rRXsGVtVnZSeI+4+lP3b/ADNqux5/lTbJdt5dOxx+7p9uyjfyck8cdaE0NosCVljjX7OSeBktVLWGneSFCEjXOfl5NXGkjXyyzDgjPNUbzUdPk1KOOS6jTYu5u/8AKruRYq6lPHY2TXF5fw28XZ5SFGfTJrzi/hGp69bxRwefFD+/mfZu6k7VH1wD+VdN8YtJ8L+K/BraNqWqRQjzkmic5yrKeensf5VxVh4H1G2uZIfD3xKMNsSDFE4O4KABz79K4sZQlVS5ehFSDmiv8YdOu/8AhVnirUG0z7NFHpczF5EG4kjAA9BzXhfxQhmN/oxsYGdtD8HwNOcExtI8e8ofRggY/hXsXxj8P+L9P+FfiKa+8bW2o6eLTFxAD8zozqMD8SK8mhsPEFx8F9S8Tt4i0oXd3OLl9OeZftUkSIYgAvXHls3FThcPOnHXe5EKbW55JZxyvoAto4TI7RFOD696+ifhhfw6lD+z3BGCGs9S1KGVT1Do56+nBBrx/wCHegya14p0zQ21SDSBMx825uW2JGq8kbjxkjpXpPww0u48N/tNeHPB0mpW+pWdjqU19a3ULhkl+0QIzYI4yDx9c16BqjA+KM3m/tD636nXrdcfjCK+57WNtinZ3j7/AO0K+JPHmi6ov7Ud3p8tlMZ7vXre4hULnzIfkO8e2Fbn2NfdMFucEq643r+QOaTa0KRzGu7hYTfu/wDl1n7jpuFeVfHNW/s2+cxkYu5P/Shq9n1jS5JbOSNZELG3kQZ7sxBryf44afeSaFfyww+cnnPLlTkhDOWzj6HNJWuB8j/GZh5GlAYJ3S9T7CvOAp3qVVc7hjJ716B8acY0n/tp+XFebnGfvGtBHTtY6xuZtmnMSBk+cvNBtNcddn2WzITsJEH9ea5h5trEDGPcVLE2Y92Qc+1SM6OOx1xVZf7NhKA8gOvX86kSy1tQc6SQM4O1x+XWuXE0ingkirH2iSNVbe3PPU0COnitdSUMJdDkOMqe4GevGa+3fgQdYb4faCmvWUdndxIIkiXPEI5QnPcgmvgS0u5pUl/eyL+7bo59DX6E/CzzG8C+EWmkZmbS4MknJ6t3pMD0iJQLyHA7mq9wwEj/AO8asQR/6XD8xzz3qs8Q+0NnLDzDx60MCSRtyBRjO5f5ms65+6D/ALI5/wC21az+yY+Ze3uaz7wfuvun7vp/02qepR86ftWYbwvaE8H7W38pq9E+GbbvBegNn/lyirgP2sFB8IWXAB+2Ht7TV3/wlQP4J8PseT9hi61o9kSejFsA4ryTxP5y6rcrDGrjzXLZbGOa9E8Ya1H4b8M32uz2s9zFaJvaKFcuR7V41P4y0i/ka+zdJ558za0DArnsa8fOKc50oqKvqcuKi5RVi5Pb3DxAiIrxyAy81Ue2uAsjNbb8qAA235T6j3preKdF2gedMPbyWqJvFOi45unHrmI184sLXX2H9xy+zn2PPP2iUd/D+nvJBtCzSKCxBz+6avfvH0MV58BL8SxJIjaJG+1lyAQgIP4V4D8ctT07VfDlhDZTrJKtw5IwRhTGwz+eK9S1jxelx8GLXTpNIvlfUtFWG2uMjy5SEwWHfFfV5VCUMPFSVtzsw6ajZl/9mwK3grUFYZ26gO/+wtd/qKR4A288c5/2nrz79nCCeDwrqcVwGt5DexsqSLgsDGvIz1FeiajAxIAk5Gf4e+5q7up0LY+WfjDGy/D+55z5PiiQEY7NA1eDQr50xR2J8s+YuT6dq9/+L6MngLXEYZMfiZc/jC1fPz7oisgGWLYHuM81TETaTKzRO8jEMCcZr6I/Y/m3ah4pjGMvJbyZ/HFfPdnEY2dMcZOM9xXu/wCyC2zXvEke35vJt249nNTID6jX5d43Zbef51YVWxzIeo7VUYNvZtpHzn+dWFaQkYUdR39xSKMzUsqOXY8D/wBCri/FSnZpEit/q9WtDz/10ArstWWTbyBjaT19GFcX42Zo9Lgk2/c1C1bjtiVaOoHxf4pF63jnWbCHyAw1G4UCRRjiRu5rOsxqtxK0cNvbsYzhswjqO31rV+J2+1+J/iXAw0er3BHt+8ar0M819psN/wCS9s5by0nPC475I79fzom2hHe+Ap20fXfCV5cXH7trmWSeBACQPKwpwOh5avo7QfFthfa1Homlwz3kqQ+bPKoxFACeAx/ve1fJ9rqen/bbOCVVs0jcILtCSyA8E5H55PSvogarpng34Nx3lnbXX2aV2gjnWdRPIz42yb+/PbsKzjJtgesQtJhuACKzJdSsru9vdPtryCa6s+LmJTlojnIDe+K831r4lwWHw0WbSbmW41OWBY1kDhnhLdC5/v8AtXCf8JJrdrpFpoGgLc2GpyyNe65evIHInkOcZPPljPPp0qnJAe6aiszW1wvy58txjH+9Xxv+0K0UPxFneWCMs1lbMAxOT8mO30r1rUfE/iHVNTtfBuma9OiWwK3eolgr3BAzISx/hJbA9sV4z8TtPsrvWHmTWbPFraiJIomeZhtZuGc9+etNSQziHcRShZbFI2wG5Y9K0tU1LWdPkt2s7iezhjIkheElcPj72fWsNFkkOMkkjAya7Lxt4miW6tNM0+1VrO0t0jcXEXzSNj5voKb3A6fw54p8P3vhyGfxDYafJqgBjknMA3yAHhjjv710/wAPHhXR/H0n2YSxTCwjQOB+73byD+FcVpfgjSdW0uz1i01C4gilQObVwCFYdVDema6H4cT3zp4s0u10XVNViuLi3eT7L/rI/L3YG7pg54+lUQaWq6HYTqjTwBk3AOseI2ZCRuAYe1eo/CHQ/Aei31xceGtNuoL94drtdXBlYJkZC9hzjNcO3w88da7of9saO5tbe4d4l03UjsuLcDHzse/c/Suq+DPgPxh4a1me78VX1pLCkDR28cD72diR8xPYAA/ialtBqfOvx5gt7b4v+JUaOUZvWfqO/NcXbLbNOoAlBzxyK9I/aghWL416uSCVl8uTj3WvOYvlm2rlU3ZCmm9yz1H4T6mljJqke4xLtgwSfvf6yiuP8O6jJa+eyAjftBxznBb/ABoqWiGNlaWYGW42liMb/wBBxUVvJ9hcXkcCyOgOMrlfrj2oimXO11Zm28Y6Yqe2kRniEcJGMksT1qE3fQRi2zXV5qnnzPl3JbcRgE17J8LvG0WkaPc6JqENvNZ3Lb5VYEvM2MAE+grytsPJsY+WEGVIHUHtWnpdnybg3CxgfMrseSfQAUqlSw7nd28dnO92lrcLFMbXCNESNzZzyT/D2xXH+KI5IZ2jeR3dIwXYn17c/Wrgkk/eNNcPbRGMfvgOjHp+FF7C+pQLDeXUupLCoy8AA25/hB6tXnxqy5ryAs/DzQtY1Ey3ljqFpZWJxBO5kHOQWAYHsSuPyrb0DVpNK1JotKurmKXBUCFcIx71j+HLXRLHTJEuIr+GRnO/fMFyo4+7361Iur2OmoLezgWFkJJaTIz6fQmrr109IK7KitT1y21TTLrwpJNDKIbtl2S+c58xiB82Sa5/xPr081vZJa3n2G3tflfGS7nryK4zVPEl1b6fue2jlEoDIAN3lr6+1aujpNrWhyaxKLe+t4g0n2BZNshUcMG798jFYSlWrpJK0S7KLJIfFV/f3FrZJve3ldgksjjdu6ED2Py19J+Fk1G28K2sWori4W0YspYNtzwBkcGvl60fSLO5jHkNpkkaApC6b9gPIznoOa9G07xdFoFnJp1tq1/etcQo63FxFmKJt3zpx2x0rpw01G6s15sTWhP8R5kPimxtSzrIypyvRQWAOTXqWp+G9JEYvLfT7S4v4bIpEl1KfKGOQSO3PevCPE3iBpPE8l9NDuKxxhMf6ogEHcSema7bXPGa61oX9u6Tb6amp28b29yks5226k4AZR97Pau7mTRmeVfFnS/EGm3M15rElg0V66M7QyEhuAGCj+EDGBXK+J9N8Mx6VYXmhavdXd1IxDWLpgW57Hf3+nvW/wCPPt1to80moW8snmXP7jz8sGB43KvYZBwDXIW2n6yNYe1sdPe9+zRLLMqcbM8hjmoa7CKGraXqTTSyS3azxLtwd2Nx4+UA/X+dUJG0x7OW3bEcyjKYXqR/DWl4gm1TTdSMOtQsxb94pyNrEjqCKpKdFvIzLeyNbPGMYjHzN6CpSdtQOd+dnKIpyM4A5OK34NEvLe1hvLlUSCeISB9wIKkkAgd+QQR6irWnw6QV8tZJJg6EmZFwyn09jUuorayLYw28LWkUcG1svuMjZJ3nPTPoK0Ur6FJlHS7yC38R21wtt9rjQESQlc7l24JxXR6+ug3MIufDNvfxGZFaS18ossJJG1g3ULlWzn1rCsLm2bxV9o8oXEKWwLFW8vHyrkj9RXVwfE3UtNjjGhWdho1vKwV5kg3yFBgAkn7wGTx7mq5VYLHIavJdbrOV1jjn8nczxtncOnI7H61BpV7cxPKfnkyhD7RuIXvx6UzUrq4vvEE1z5wuZbmQv5uzaJM9TtHT6VDYyXWm3ktxBIRsBV2RuGB4Iz6VNgOivtM1BY42UEqTviKtlWQnAdfUccmkj1rVtHs9S8PyNH5dzInnvjOdvIwfQ5616h8L/FHgSDS7bXL+yhS6sybK702Vy6G0ZRumgHYqTkj1zWb8SPhtZ6Naabc6FevqFpf5khnHzQvHk7AG6ghdoI9aLWCxxDahBc2M+n7wkMu1nIXqQDwBX0f8KPiilroWneHZk04Q2ltDBahHIJXPzbj/AHueleD6R4H1DUNVtrazR9zt8+wZKL3b6AV7z4X8NWK6NZaZeeFbe4lsrdkOoLKkLSIGG2Tryy8nNJ8y2Grnr9nNJdeH3meLy2mbcATng14t8ff+Q94Ytup8134/z7V6/wCF7WaHw+bdzdCOJlSMTsrZGOoIryD472k9z4o0xofNLwW5YbEJwSx9KcZIqSMPwXcRw6JLI7Aebdyvz36V9GfC4bvBWnspJVlZhz1+Y18v+G/C2tatqVrpNvHcR+c+0O8L+Wvck8V9QaFpes6bo9np1rqAt4LaJY1jt9N+UeuCxycnNXKWmgkjpIUDam5IJAhPOa88+JW2LwlrsucYtZjn/gJrs9COoya2hudRlliAcOktuEJ+U8ZHTnFYXxH0G91LwpqNpYQCa4niKpHvADZ6jNQpDaPj3RowJC0mVVgOfwqp4f8ACF7feMdOjsYw+/UIGRQcnYHBOffivaYfhF4gyVuIbW12jcQZNxA9cCuq+GXwrFteNq3iFbRkiCm1jWVgd+TksB2xitFJdCbHtuqalpdk8jXN9GgTAYjkL+VUj4v8Mr927ll4/ggdv6VFdNbtFDDayvbpGu1liRcH86ij+9/x+X30DKv8hWctS0aejavZaobiSxjlIWVA5dCuO44NT6lcwwwfZJYx5jgn6e1UNBd7N5ZPMkmDYO2Rsge9TXztfXAmZEQquMURVkD3PlfxrY6peeMNZTS54EuLG8YR2twu+OSJvmJx/e3bhn2xW9+znMmqfETSTLDCjNa3M00EQwsMyPsGB1XI5x/s1P8AHrwz/YeraVqml30wuNUvJ2uXfpbxjYW247Zc8Gtv4Vx+D/CPiq11BtVn06e5iKwJqJQNdSSkLkY5/h4z61qnoJM91+0W8cjzXSxQRICoZolbk9O1YbahrjfKviDTYo1+6IdPY4FbCyyK7biMnrkZpyzTMoG/jHQYrLkYcyOavbjWGjYHxNcZzxnTcJ7118mnySW8c0d5eFJEDLyAQCM1j37tNfJbNIzLx8ua0Ll5I4ZFVnCouAOeKVncelg0zTd6XLNfXZwFGDJ7mmS6fbqvzTTvlgOZjTNCR5Jn3bgpQkg9DVx41BAwuPciqiDKv9m6eJOYUb/ecmorSO1jvJvIjjRTjOF6mrjMgbqg/EVWint47mVppoY03ZyWqkSN1pbWW1xOiZGMMYge/wBKra1r3hfwto7avr9/Y6dZhwpmljHLMOFHGSeOlWtR1XTHt3CX1vI2OFU5Oa4m9t28Q3Cf25DBewQv5kEEkQMaNjG7B7471MpcvQEj51+O3xPuPGnia4ttFv7eDwvbEJbQBdv2rHJkkHcE9B7V5zpGm6XJcb7zVIrTdzvEe8j6V9hXfhfw2Rvl0DTWwT0tlqv/AMIZ4UaLMnh/TznofKAoVVvSwOPmfH979j23FqupCeHlRvThh2PtTPC9zd6FrNtqum6hFBdwNuglD8xHuRX1jdeAvBc13Gv/AAjNgAPvgJjdWHrXwz8Fedn/AIR22RM4AXIpurboJRMjwFqn/Cy/i1pes3mrSaDqOm6IttKtltzfP5shJQt0G0rkDnOa9/jsdNt4fL3+Ipm7t9qwTXjOjeA/CtpNbXmnaSLe4hkEkLo5BV1OQa9V8ManeXVwyalIZC52phRjPvUe0TZdixPp9jJny/8AhJl/3boH+dc/rGi3FxGws9S8QwnHAlRJB+Nd26xjKhcGo8LkjFVqB8T/ALSPgPxLpFpb63c2byaVC5WS8wFAeQ/KCvboa8JP3j3561+hH7SMMMvwP8VrKEIFnuUsM7WDDB+vNfn7c27QyMrOpIIyB/OtIvTUlorSrwWNdtoPhYax4GkvrCOVNTgckpIMJcxjkmM+o7+tZFivh+PTorm/a5u7oyHfaIdiKgHBLepP8q9D06/ni8G2+rpZC3iigKRRh+HDcA47Cpld7Fw5U/ePKU2n19qJ1OFBqdLR2A8uWJjjdhW5ApbiBiVj+UOPU4FXczG2A+WbHB8s/wAjX6F/CmcyeA/CW1eF0uBck98tXwBbWM8NjLcSmPYyELtYEng196fBqUzeCvC8KRn5NPhznp/FUyY0en6hqK6XA17JE8ggjaRkjUsxAHYd6xD4hvri5jXStBuXlJ3P9qIhCjseetSeNJ4LHRvt19cTW8Ebrl4slssQoGByckjis2xuLPUGivIp1ulkACTgk7h6e30pXHY6A3/ibYCbfRoz/de75FU7vVvEyKcQaDJ7C8wasG1hk5KRnPqtQzaXa7fmhg/74FHKK55h8YbHU/FHhG9sNT8Mrc7Y2lt3srpGkSUA7So79TkehNbnwqW5ttB0rT1sCptbaOJjPIAWI68DpXXLptopA+zwY9QmKkEVvbGN1EcA3qAQMZJOAPzNPUWhevI57qzltrnT7OWGRSroZOGU9jVW2tT9lQLomnqAMBRtOAPwrUJk2/MV/Ko1aRQkcbKQQTkiiyEZslou1mOh2JOM9F/wqs9pCwBfQLA57bFrYm+0MrKrR8gjpVdUuf4jHwMdKVkM8I/a3sbeH4e6bPDpNrZuNUC+ZEoBIMUnHHvWd4qWW1+HHw8ktNNMkB0ZQQZeckbia6P9rtWb4bWKOq5/tWM8f7jj+tYPiCW8j+Enw5vLeGO4U6SsbIX2nATOf6Vp0RLM/wCHXinxNceItMOp6aIbNLhY7i583hIl7j1GMYr2jU/FXhgqSupxdSeSR3z3FeM/D3/hPH1vSxHZ6M1hLIu64julJji9dpHXHavT/iDdXGi+Hb7Vd39pSQqPLtIoIy8rE4A/xrF3uXGx4j8aPsjeEddjtdQtbj7brUN3AEkBbZ5bhsj2IH518+vZySMqbxGUbvXrPiPw1488ba9JqsnhI2hZQixoyxoAPaobD4Z+NrSbzZPCqT4/hkmDA0/aR7iZ5x9lZ7jy4JEYY4LHGK9Z/ZY1G30vx3q1vqdzDbyXVrHHEXcAO4cnAPqaztb8A+NrxN0fgmCAqf8Al3YDNY//AArjx5DMkx8J3IdcEbJQCD603KL6iPtaS5jZmO9QoY89qmguLYqrSXEaKcfecD0ryDwRr/ibV/DkfhrxP4OurFkgEb3slxhZgp7kchulddothpMf7v8AsfTkkAG3zXeTJ+pNZ81+pfQ66+GnyqQuq2gbaVIMi9/xrifH9tDdeHp4LG8t5rgSI6hZF5KuDj9K0dc8Lw6rYyWc2jaTGj/xRoysD2OQa8z8b+E/FSaVb2k3hm11aG3YRm705jHcypt++y5wSDiqEfPPxh0e9uPit4qnt4HaJtUmZWCkggsTwapaVCv9gi1uLhIZYJDJEWZjvGeVx0r2LRvHKWemQaBNYX9/Dma1uJmCpcggkNkHoQMYPrmuV+IOuWOqeHESOy3NYyJBb3PlLDIsY6o6j72AQc+rH0pSbkBhaJd20eu2y20FtJCrrLIsg2lipyw/Hjj2rb1vWo5bI29nqGonToL7zIbG8G4K5534HXB/Suc0mHRoFu7pkuZJRMsUJEwX5MZcn06jB+tSXcCRz+aXvoowBM00k6ujgcrHkc5OMVmt7CIrzXLVNPmtfKkZA5fKNtDseoYVPZahGvh1vKupLaW7Xbc7piGZOy5PbuPrWDry3EWmWFzdaRFbadelprcpNkyAH5iT1yD61z63EkloQXkaIsOGOeneq5QO+tNS0+KaO1mvJTCynzwW3DHYK3U9PzrG1aK0kH2iKWYwSgssMKEsF6LvPr14qPyY41sZ7e2htLd0XzJmfcWxySF/hJ5rote1Kw02K2s9JjbUrq4UyyDJcANyAoHfHB9Nue9TbQDiYo7G3MrJakHy9p8455PVhjpWz4rttJvLKxt7eGS41FoYx9pVwAzt/Cwq0k1reSZ1tYYIoEO1YANxJHC+57EnpXovwt8Az65aSXi6bF5YceRulUoAO7DqTnrVc2oHmWv6P4q8Cz2Gm+IT9hhkOUSKcOdoPPA6V7/+xzKlxp3im8jZonn1FSRuxxsGB+teRXPie8ksNQsruz0a6a8UxGaaLfLF2+RjzmvTf2fNNk0exlsbbVryFZwk8wtY1YmQ5GCT0wAK2lGSjqTdN2PpGa1lmQfMDyOSc9sVkXNpOn31C9q4jwn4k0rxNf61Y2s3iozaPcC3uDLOqhyc4Ix24P6VY1HTzLvEMfiUseh+3qMVNy0fOP7VVirfF95GyA9hCwI4BIHPNeSW0B8z5kZsH5QOtfa0fg/RtUZY/E2i3epEEmOa8kDNEMfdBWvMv2ifh/oOg6TpvibwxpENqltMY7xSTtZeq5/Gi9xt9DwSeaaRlby44vlAwg2jFFb3iA+H7q1sbixsVs0ZWDbicu3Bb8AxYD2xRQkKxzqzIspH38DOR0HvViC4PniFgx2qWDE+1UrYuyPGLdZNzDaw4K47Z7A/0q/Bb+Rbs0kSpLtPIbPWpSXMjPYpzbsA8oc/dNbnh6+kSFvO2xiJsx7l6N3Oar6HLaW1425omUgktJyR3AB9a24Tv06XULh7SWPacREgSVx4uo0nGxSRlzxXckf7uVblJ2J3BiQDnnI9Ku6TZtZ77iWVJcAKYkY8Z6HHrxVGwu7f7Z9pt7vZKUO+B0wABxjiq19dajZXAu5VkjUkeT5iY3d/0zWfLJ+6COkvZ2m0wvcCJA0m0ArukiX1J9Ki03w3FfWUN1PqrTO8pAjjT5to789c1nW18NRsVhmaMEzLukY4YhuvyjrjrXRyag0qJBpcd5eS5EKSgbPLIHC+1RNypRtFWb+4pJFbXDJYWsNvpUUs0jgeYfIIDHvjPatTwXc2Ph+aLUrfUo7+8+zv9phCEYB48nafveu4VTsNe0W3gS11MapdozsJYBcBEAPYHrj1rb1Gy8D3kn2rRZo7C7KhpbSRyVXAwNki8c459c1pSpzVNtv5oOo7R9Nl8VeJIr/T7bULuCzjWS7SQBsKM4UY7fN3zxWjHbzbdVm0/S7+/iEir9pjcotuXOAioevOOewFZXhc6Vb3f9szeMTod0QTCLbMilugQjpjg5/Ct2b4jQ3NpLpOra9E6zrsab7MSiEdPu4IJ9auUJSsm2I43WdaMd48F9YRQCH5J4JZ8j0wrdc/yNSJ458PxLqUcPhW2glvkiigmDNutNmMEf3m471LCPB2n6w2oW/na4YFM0P2i2eNHlxwAe69yD6VyPiXUrOTUpZlWKJySyxQxgbD29q6Y6aE3O/8UeKY9ce01bUYfsX+k+XIswLb2UDL4Hr1xXCfEHxFHNrN8ulXCLayMFE1shj8xAoHQ8gcdPrTNcvbqHwfpEk2ZZJp5WbeeSM4x+lcjdJJsOyNl52yMe59Pwq7XeoFaSWWX5DLJIoPAY54pVYb/mzt7mrqYsY/JRoZZZ0w5X5tgyOPrxUMtrMixx7WLychQOTVXGaOlLJCz26pIpKb5Q2MBeoI/Co3mutSuXhjm+6gVS3oO2ewqwNE1q1aG41HTrq3g7G4jKLIP7uevNap1CQaa1naafb2ksoEbCI5LoTnI98YHuAKm2twM+xs7C3huJLuQTXBj2whuFJ74I644q3Y2sdhbSD/AEe42RlvNV/mXIAxtbtzUYsW1CadLWN3eIsSsfSJVwCeffPvUZjhf5bqNlmAOZUOeMenvWevcnUnsrrS47nd5bcJkKRgBjwdtR3lxotwPLt7WZlBICu3AHrx1OayZrSTd5kUu6LOBIeAauQzQ20wsbu3tbpQVbzYzzj2ajlW4yezFv57tcRpE7KUwRj8R6V1ngzU9S0G7ZpLe1120s4w/wBjmlbZsdvm8tOpfjOB0rlrRdOuJnjjvJFOCMzHCgZ4+tbmnWt3oyya1byW80UDlIma42S5OPnRepIpxlZjR7prHjbwg/h2W98E6NYRJd232Z3eFhNExI8xeTxjAqiPGWvW/hV5NLe1SyLLYmWaBS3I6LnuTXixMQmmmW4ffOvmTHPys5PJGPwzSpcNJb7GvGWNSCqMzYJ9a3jawz678OXuvWfgNEvbtJJ5/LQKNqrEhYLuJ9xzXZ6Te2stlHcWtxa+S4JiYuhJXPByea+JRNC5xceKg+8AOFaVs+g681f0pdIZFFx4okh/2VtZXwPwNJxQ7n2dJrFvGdrapaR+v79B/WiTxDpSKA+v2I+t2P8AGvmDQfDuk60JRpeo6xqLxAGTyNIkbbnpnJ9jW9ZfD9886f4pbP8Ad0cD9SaWiA96/wCEm8NIrGTxFpoOOR9oqrL438GxuBJ4gszg/wAJJ/pXg7aPpNvcPA9v4oaSNsSINOAINX7fT9Hz8ujeL5gTxi2Vf6VSSC57W3xE8ER5A1pGIH8MLGs6X4m+E4oG8qe6uHPRUtyP1NeaWul2LNuXwd4umUDHLAf0roLLwTPqGni6svAt+EfIH2zVhGRg45UDIp6CNWT4raWFJi0m9Y56F1FRt8W7UHMegzN/vTgYp0Xw31powRoHhKDA5WSeaRh9SODV0fDLXNqMtn4NiHcC2mb+ZpXQXMpvi9LGreXocIDfd3XB4q9D8SdTWyhu7jRQzXTbbO1tiWnnx1YA9FHqaxfGVvb+ED/xNE8PajcLCzpY2NkVbAGdzEnhR1NVvA2iahqHiK28W6pNlY7iWCF9jxvMhA2fIeFjHak2ikVviR4wm1+xigvvD+oaXKiOYWuUGH5XOMdOgrxX4h397deIFs/E0Mdrey+VsZZAzovGwqB9wnAxnoea94+NEsaWVtCkiiVg2xd3LHcOg79q+bvFekIvxHSy8U6vbtLc3MX2ySCTe0QbG0OTwCBtBHapcIztc7MFmOIwLn7F254uL0T0frt6n1BP8VPE2mGHTrjwxJHcR28Y+aXeWGz5TuHUkKTVY/FbxhIg8rQtoP3Rhjn5dw7dwM12tjb3wW1k061sJowkGJroHogwCvrgc1Z+z+JJPLCtokaqseNlsx27f8O3tSdRnIoo80/4WJ8QLifzLfS41ZnWMP5ZPzMu5Bn3BGK2fDOsfEjxHetFNdR2MfkLNveAncrEgYH1DD2xXXR6X4okiWFb7T1iRlbK2RBOOcc+h6VtaLYa1HcrNf34ukCsPLS2EeCSTnPpzUxm2xtKx5brNx8SrXX73S7fUBPbQhNl0qbAzOjsqEduUK59SPWq6W3xGuGSR9Ynhh/0ZnwgysbybJTj+9HkEj0r1DVNB1a+vbia3v5LKB2UkLGrFyO/PSs5/DmsJcyL/wAJFffvSGd/LQYGeT+PSlKo0xqKaPOLnR/iZI7QHXpSwNzH227kBMXI/hkwOexNJdeC/GUm17jXtRVGltyULEMIXUGUf7ykkY9K9OXwtcPKJP7d1UoSTjcoOOw/Cmal4TNwS02patICyZP2oDcoAyPxpKpJg4opaL4A0bRTFqsTXk15Eo2ySXLOuSOTtPHNbUC7cnvWhdSIun+QrAkBVxnJwBiqIwcA8CtdLGbIJNxR/rzTVj3Qjdj2yaWaMGF+SQQQeexrHl0OU27x2kkaII9sSuzHHyEc/nQmBHrl1c2mp2EFv56mZwGKw748Z5DdxntVzVUHmoCuRvPWqs+k3xvYysqbPNDMfMOdu4kj8qj1LSZzPuGJCr7QrSnBj2gEn/a4oYFixAW3g2qP9Ycj14re8MR41GLdjBkz+lYOmWa20Y8guQzlsMc447Vv+G4idQhByxLnj8KLAdbLGpzt2nPvTDAc9R+dPNqwJ/ckfhVfYyMS0Lj86ZR5r+0xGyfAvxa2R/x6gdfVxXwobVbyyt4kI+2CEyICf9aoYgr9RjI/Gv0X8Yadbav4e1LTrmzW6huLdozE65VmI4yPY18++Gfhn4Z0fUrmz1bw/NqS6e0UM81xA4SEGNGEkTjhh5jOp9AAannsFrs+YtH0m51nVbXSbRf391KIwP7o/iJ+gyfwr0u71bS7jxhbaL5DDRbKEWskqAsjOv3d2Oi54z719HeE/hz4Ji1HW5l8PwJJFfSW8ciZysbRISoPodx/Oobz4SfDiy8RaDb2ugpFDey3H2iNZHAfZA7rnnswBq44nlVrakTo8zvc+PX0W60nxRf6XIA7QRSkMo4dNuVYexFV0tkurOCOQ7HJ2xyEcA4BwfbmvsXT/hd4Bt/EqaH4k0sXF9PEy6RqBnKm9g6GFh/z1Qcf7QGayda+Evwq03xmNHm0edrAafHcNHHPIDExkcPLnuAoQEUnUu9EPla3PlgQyx6fJDMhSRAVKntxX3V8EvMbwfoBWPaq6ZCA3ZiN2f51w+pfBP4ev4j02xS2vjZ3VhcOE+0kn5DFsIbr0kb9K6htW1Lwbr2jeD9M0mVdLQJDHeSIzBU2scHAwSDtGT60nUv0Gkluzuvic8knhSFFIDNqFmCf+3iOuEtdYEfjCKTwvbtdwXCT3GqaePlYtGSPMiHQMcdOhrpPEnnazYLYXlw6xLNHMGhXa26Nw4GfTKiuS1gRWfjnRJtNlWz1JbCby1yA1yEJ+UjvkdaFJNjaPXNJu7PUtPhvrCdbi2lHyOOOe6kdQw6EHkGrhi6YHOK4bXJRYaVN4t8OXzWr3nkyTQ7A8FwHIw5X+F8H7w6967p7c+c8azSYVyo+gNXcixGYd3bJ74rH8UoP7H78XNuc/SZKzfFWjQal470ezu7q8i3aXeSQzQSlHilWW32uuONwyevYkd6bc3l7x4c8UXIhuZGV7PUY1CwXwjYPt/2Jfl5XvzincVjtLjh6jLfvI8dNhqaKzvriFWDKQQCMgdKSTTNQLhgy8KVAC8UrjsRGT5z8vHakYdRQ2naqi/wMR/s1BFDqUiBhFgt1yKVwseO/tdD/AItrbP12alDz+BFcTDrKX3wk8A2GjxyXmq2sSWM1qYHwGbgMXAwFz1Nd3+1va3ifClZplARdStxjGOSetYnwG+Itjb/DfStCOlziTTbbbM6OgDjP3gOv51ortKxlVqRprmm7I57TdJ+Iml+Iv7NuLTR5VtJ1juzBccwKwDDtydpHSvS47Ndxx8wJ6nrVDR9as9X1vV9Vt7e5SC8kjaNJEAcbEWMn3UlTiuigaJshVYH3FRKDT1RFHFUaqvTkminbwBJBgnNWZBDDC013ex20YZV3ODgsTgDj3qh4g1ax0G2W81EyiIvtXy03HP8ASptE1a113QU1OyUi1lYgCZRkFT1xWXIjpuX/ALLGpKi+j4Gc4IFRm3DE/wCnwYrD1aS6uLyS1/fLG3Cn7NlQR33ZrA8Q3T6Zpt9PDACY4vMCvC3Jx3Iq1BPQTdtTtmt4hMkLanaqz/cUty30Heqp8jzv9Hv47llYhjH/AAsOx9+a+e/EOveJJ77SPEDa9aR3mlbxZCOyEXl7wMjB6njv0rv/AIF+JtY8TW+rNrNxHcS2d0Io3WIIxBUHLY6nPeumtgJ0Yc8loZU8RCpLlizqtV+L8GiapPpFx4a1a9mtX2NNFA7LJ7gjiucP7QVpYXkz6hpd5dWbTMkYELQvAwH+rJP3m9q7G8Fx5s/2bb5pB8sOSF344z7Z615/4VtNJPh+98QeKpJr0319LdTxCLdHbXKAqxUDkDHc1z30NbHPeOfiB8KPGExiv/DGqafcyFpGvrWQI6u3JZh3GeTXhXiAwRzyx2l+NQtSSIpACCEycbv9rnmvqTxL4b+HuqPqF/pe+ykNk0rXHkF4Np788MT0xXkXxh0m0s9MtZrXwmNLspvMTSr6NCBcxbufMX+B1bdj1BFTe7Cx5l4dl0mG+VfEX2ltN2t5i2xw8h2naP8Ad3YzVSTVFvLlmKrDAh+WFM4wOnH+etPu1W3twLe5Lsw2Bcbsf3j69aoQNEtxJuVprTIMuz5WIH8uaLAdIb/SJNPtYZ7V2KM0hAIMZQ9sfw/zqnbX4gWVdJVbS1MgeTzAHViOmM8g/pV6drCPTTDafY5jJEyojwnzYGP8ZYdT9aoPcabpdvp11p9vczX8U7755wDA6g4UCP6dc0kBFbXEctzLeWaSQwCEYR5N25u5P45qxBq2raJIvlRS2c0qvvkZMM0TgAgegNQ3k1rdX0M0apHJKS1zDF8o56bccAYxx25q3ZWTeJL02VpcpawQxZabUZRncvUbvTkflRbUDR0CPw9BJZnU70Ro2TI8ZEjxIewz365z616jrfxS0DQYIl8B6J5Es0fky3t0vOzHG1R1+prxebT9AtVEN3rbz3QfEphjJQcjoT14zzVy3XRtQu0h0y4lQgbQbh924A9Ae1SnZiLdhDZ6f4gQa3YzBU/fAKwy+RkdfXOa73RvH3hjQPCevWccV9a3Gp2xhsyhDFZAeWJ7daZZ/wBmW97cXI0nUp3nP3poNx9SRnpzWJ4xkjunjjhtoLYSfuZIJoB5mzrvXHSu+UoOG2pik+e/Q5r4XeK7rwX46s9c/tS4ktBJtvIixPnRkYbI7nuPpX0lB8fvhrNOIlm1WPJ4L244HvzXgHwa0fS7z4ixabqdvLf20guEVIE3uSIiynB/3SPxqbWbDQ1+E1nfQabdJeJrlxbSTvFhNoUkKW9fb2rnS1Nup9B3vxy+G9q5jN/eyHG7dHBuBrH1b41/C/U7W4s7yW9uLaVCJIpLbIYEfzr54N1HqsVraLZwiaJPLTYgG70/GvQ9F0PQb21jZbW3MyxgyIUGc96dgueNeIbvTY9QePRZp5NO3FoUmXDRAn7vv25oq5rVno9rr99DdKQgk/dCNsADn/61FS0MdbWy28iC2jt3ZQfMJY5P4U69eNbNtsRTnp61nWmnXK2bSCVwzgNgHGT2FTxfao4l/e7bkyqFeXoD2zXPTjed73IZbGkQzBJtjqAQcxEMD6hh2qS3s7FpWV2dYhnOOufxqKS6lUP9oZY7kNmV+gdvUY4quuoFjuRJQ2DljgZz6ZrFqpzb6Bc07SythYlY7WGSPzmy0r4kI7H2FXLrTLS/jiubu5DLChVV35JA/nXONqV79idV8vyyQO29lHQfSrdlYtfWAuvtEVrGrbWaQkrj6DoamcGtXKxpGRs6V4c0+Wc3LXUkKrgpEw5PoV9/auhuoI57eMLeCYK6uEhHl4A459WPvWfp9reqqW9jfW1zEigmVmIKex9D/jVTUo7q2aKO3EM0su+RgqbuFGSx9hiuB3q1Eub0G32RPp+g2t9cTrqV01hB5rM1zEocIp6fKP6U/Q4tH0+51AWXiBriK3jMvmiwJSYD7oIPINZGi6fPAftUiXP2fcA8luQ4BIzjb9OvpViO+W4vXt7C2Q4Q+SxGGJb+9jg9q9CMPsS1QloegeFtFn8ReFZ9Xl1XSpEjDG107YGnMpIB3RjpxjBri7qFtLTUJX05bc2Dok0ciANuc8EKeT0PSvRfCnja8+HnhV7PUfDuiHUY3VGWF8XDZGQZG/EVx2tePNWv9QumgtdPtmu2UNI0QdwoOQCT3BPWtPY04bEt3OauNYfezRxvs28sxIQj/Yz92ue1Ca3eZltovKYgsZmXJOOwA6V1M897cPtv5C0brsPygY54O3uoo0O303UNVtNEsYZTLcTbN74AY+nsKqFuiElqZ/iOMHwz4ah88Kfssk25+SSXP61iXLWqIGk/fSbQHXJxn1z+mK7/AOIeki0jtbVLeKNVBjQ7gFVRzwfxrire3t7id4Z7pNoIJ+XIYZA498ZrVvUclZktk8H2NrxreNHIMUeADkEYO0fj19a7jT/D/huTwXceKrtDYrpskVv5K3B+1XQ/jkGRhWPQVztp9ki8QWtxObU2FrIP3creWFwOMjvzg/WqMi3upW19f3mqbltm3Gzl3E3C8lThf4egyfWnFdQR6Fp2hzeKPEEXh7TfDsTXc1g9/C13qstwvkKm7jtu/rXHq9ta6df6VqWhx2tywNw1+zMk0K5xgR9O1VdP1DUPDOtR3ltIkz2+AUEhxCOyEr29q0by+uPG1zYWWo/ZdPFlpcxkuRId14qEsMk9WJNPS4dT039mn4b+BfFXgTU59ct573U7jUZIrRw7psiRVIORxliTnPaqfjj4Mf2T4gijg1PyEu18xZfspFtZ4PKuxOQoHOT17Unwh8a6h4X+F2kCBdNZUnnlhMeTcu+7mNlHUEc57cV0egfFnR72XVb7VryJb24UCOW6sHaC3JIBhPfaB83TsaJJNgeLXMcdnp0cc2j6bJaXUkkK3YTDOynB2c/Ix7Z9ayNQWwtrm2urO6CXPl7Zo9m8Qt0PXhj9OBXotxYaHda1rFlp82nXRv49q30ReGC3VTvaQRnkucYGOlcjf6DqOku19D5V1ZWMqiGZkDpgvhcnuG7VIHJalBJpepzWcnlTGJxh1GVfI4P4jFdlqHhDxFoem2WuND/aGmXEPnFo33CEqBlZAPu/eU+4Irm9YlhYuLgNFfRTLGInXAjRTnOR15/SvpS28Y6frnhy6tW0q20vUoNJ3XkSACK8zGVWVOzAqq59CMdqHG6Ha54m0yx28d4Wc7lDmJF3IU6kE0st5HcoWgjCCVgWj28ADn+lbZ8BX/8AwgQ19L62Qxxq32FwwmKHufQHPGetcpaRPHcxF/MNv2U9j6e1KkpR0ZI/V/E2u2WpLa2GpA2tztwDbx7gP7vTj0r1fX7XxFp/gv8A4SDw7qgt7qJXkuoIYkJ8rccOAQen8q8m1xra41fS7e1s1yHJBHV+ehr27RNN1bxj4nj0Ozuo9Flt9NaGa8mJ8kqVyqsBwTzjFbMo6n9lbxT4m1DwPqup6suo65O+oLFE0YjXy0ESnHQcEsa9jGtat5Lf8UpqnKnrPGO31ry34CaLr3hXwde6Rb2NldSRarKkjyTmJTsSNAVyOQSpr09LnxUYcHR9JUY5P24kj9Km+ozI8ceGY9Xf+0BdalbzQwgSR2948Ssu0novVgcVy1v4Z0GS/Nx9v1u5h85WNu+oS7/ZUw2Me5qz8XfiY3gPVTDdeHZb63eNSs0c4UFscrg+lcJYfHzSrh/9A+H0juq79q3CKfwq4QlJ2iS2lqzs7bwLpN1qRt459UmlkXcFN/N5SKwyC2GzwD+dek6VFrGkaZaaVp2jwXNtawJGs8t/gsQOSQ2WPOeTXgMnx61Ow1mS6k+HEkOnmAIgEgE/mDrlxxtx2r1/4e+P5vG2kPd+G7XT2S3CLcxXUrxywSMudpHQ85wR1Aq5UqkY3a0JU4vZm+ZfFrufKs9BjB/vzysR+QrlviB8Q9S8N28mmzSaPJqU8ZW2W1d/kfGcuW4AwD+NU/HPxCv9DWbTmOnm9bYpe13v9mDMF3PnryRjFc38P/CM089v4s8TRSSXLyJcWttIzbZJI3/1kwI+UEdFrBysjRRuUPC/g281y7j17xUrXcVwFuYbSRQs1xFJGQSx/hRSeleoWq73EkxR5RGI/MCbcoOAoHYAVHc3CxxSTTSARxqWkkkI/doOcZ7KOwrn0v8AXdYb7Zofk2emj5YZrmEs1yf7yr/CvoT1rNJvVls5343xwl7LbCWfbsDrHlkLNxg/XFcJ4c+BE2q63cal4y1J4Qt0rpBFiU3K9/MYfdIIAx3rr/iR/wAJBGtlDczQXl9LLGsDRw7I1O8Y3A9verPiLXPF2keI30KfW/DdrqP2cXa28ltLh13FThxwcH06cVa20I0uewWc9rFbQQGSTEUYQYU8ADAx+FXYp7XZuEk2PQCvni++IHiy2c21xqGkNcsVSFYIjiR24VBnoSe/Sug8O/ESx1HV7fQZvH9ja63K6W/9njTS5+0HgoHHDYJ607Masz2h7yzhhyRO/PPQYpE1az4Vbed8+rCuWbw/4skQLL4ugGD8wTTVGf1ph8PeKlUMviwLt6f8S5P8aWoaHYXGp20bBGspGUn724frVOW/gZmnWzIO3bt3Dmucfw54peUPP4vl2bc4SxjFSxeF9WciOPxlqK8Hd/osRpS1Q0bVrqyyOFaz25fb9/oPWmahqjMjJHAo52rlv1rFm8E6sIw0XjbVVkU7hi3jwTVeLwXrMgDXPjLV2w27asUa49KlJjbRpXElwqr8yruznvVmwjSW3Ls2WU4BzWZFolxpkjR3Gr3mpB8MDchQU9hirVtbhYX64Zumau2hLepYlsYzHty2DyQD3pospVj+SRvu9aR7VBCWzIeOzc1GsLIpjCSLvXhmlLEVKgJsgljuFmX98eT1K1Wlt5RNLM1w8mTwvYfSrUlmzlVBmLL6Meap31nMts2ZZ4iwwD3zTsK4yFpljKhgMPtGe3Faeive288dzG6l4yTgjIPBrj9XtdchFu9rNMFMw3nbuyhwMn0711GkvNHBdRzM2QhZJM98elCQ7ncR+JYXVT9nuFJHII6U5/ENn/FHcfTZmvHfhd8QovEkf2C+lW31VN58tfuSIp+8Ce/tXfpK7sR5efc1buh7m7/wkGnqD+6mX1/dVHLrVhJE0E8bvbupBRkO1lPUGsN2ZQc2zMvfBqTzgyLutjgDpnpSsgM7wi66PPrsV1HMLCXUWuLGQ/MWiKKMEdsFcD2pniDUrSbxT4XvLaGSWzhluTdS7SDGrwOikDvlmFapuI1BHkkUzzlHCKoPuKzkr7MpNdTm/E8vhvxF440jRJ5pn8uxupHwjJJAxQlJEbswOMEdK6Dwr4mTz30DxFNDJq0CnybvyQE1KH/nooxw/Z07HJHBFct45TVpvEfh640qxlaaD7Qou0UGO2Z02q0g6svqKpeNNQl1Lw0jJMNO1K01K3XJUGWzdmI3D2YAH3BFVGImzZ8RrLpetQXGiqJrVbG6jtdykrbTSyQkK3cqSHI9MYrQGq6xZ6NJ9tvd88MDEKkYAJA6AE85NZF74otGiuNG8SNLaalBNtn+yLxKg+7LGf7jDr6HIr401a01e/k8U6gup37WOjSGSXfcyZKSTbEHXr8wOPat6em+xzV6SqJI+3/hnrUeo6ItvqyYv7cDzS0ZUODnDY7enpk11pGiNPHcS29i88YPlyGIF0z1wcZFeO/B638ZTaRpF14o1Czk0hdMjGnQ2pYSjkFfNJ7YB49cV6b5kWRlW/KsIRbvzHQ2lsZnjeAW/h+4tdMVJrSe4hY28Yy8Lb+WX0QAD5a7sahp8krtHNGAXJB3dRmucDx4ycj/AID0qB3ty3y8H1xWtiblrVb21b4keHtoLwiwvklnXlImJhKhj2J2nH0qj8Vk0XVfD9ppdzdQSxNrGnieNZsMqtcIN2RyvB4NRbIAXVTjectnua5P4o2cdtoaalbwu97Hd2r/ALqIsZQkqkK4HJUdfwpWYHSx6tqHhi9t9L1jUo7/AEmV/Ls9WeTBHpFPjgN2D9D3rpU1axMnkSSTo3UkOdv51x9nJbX1vNYXcaCXaI7m2liypJGSBn7y+9c5Y6hL4c1fVdNuImufDdhJCiXLAyTWYkiRwGHVogWIB6jHNFrDPVJr6Hf8l06D1MpOTWVHqjqx33Ey/vCDtlOAKobbWREmhnjkidQyMgypB6EHuKjf7KCV3AH3BpAjhv2o7prj4Vyx+dNKF1G2IDPkfe60z4A6LoN58JdFurnSIlndJFkmYfNNhsbs9xVT9opYn+F0+yQEi+tsADv5gFRfADVIYPAlpoTXbfbbQyyTwOp/dqz/AC4PTFU/hRMoKWjVz0BtF0GzkUWcSxseoVj+VW4kjHCnmsLUdQh06Rrq6fETuMMoyc1pWF4l1Es6xvz909j7mpcmzOFClT+CKXojF+I8Nxc6Rb21lHHNdyXIWFZR8jNtY85+hrO0rT9as/Dtpp+pa1BpV6s8hItY1kSQHG0DPcc1ueKpHaLT5fL2GK/hJ565JX/2ard8ITOyStbvLGxIDEZWsWnzNo6ub3FGxgjRdckO5fGku7oM2S4rN8UaTr1v4Y1RpPFXnwrauzxmyH7weme1dNp891NGZGs2SMd8jn6UzXo5bzw/f2scDh7m3eONiRgMRxn0rWm2pJmUtUfMz6jfSRfNDGFI7xdMj36V6F+zBE2fFE0lwPJW7iQQ7OdxTO7P0GMV5Z4ofxdouoro2saZci4lKrEudyXB6AoR96vcvgl4U13wnpWpTaxbxRyapLFcLAH+eHapG1/fmvczLF0atFRg9bnm4WhOE7yR2GpSSLet8oWHsc/e9RXkHxQvr3T9flsLW6Nrb3UJu4xub97J0kXj1GeO9ej+PNaTTLezuLm2mCPNszHGZD0OeB04rz3x3rWk61oZazg1E39mfPtGNq6r5g6Kxx931FeFbU9M8/8AtGoLfwPFrlwilzI9urFY7VnO5lKnqMmrviLxFrF5osui3Gvfb7KFJJIxFCCRk8jb2TOSO/Nc1rOs2aXg1vRVuIxeK4vBcRFzHKR82e2c5PtWcNU82+s9ZezaZvIMM7/ZSFL4+/gffIHH4U+URgYM0ixxMUOdrEDGB2x7mprRBA09jeaNZzfa1WG1kLbGSTeMNn36H60zVpoIZHtLO4lu7XiSN2h2MSfvcdQM5/Kq1xZtJdi38x5jgGNQrdT/AHe9KzAjvL6S0nuIXUQziQiRY2+TA/hH+NLdXzapcpNOqhzwh3bQT2/+vUN5bwSSptDF1fEkeDwB1/E12fwjtPD7eL1vNUbzLSOKV47YwtL5bHOwNgc0+XqBzct4lozQ/Y7eK5iXCy7SWDA84NVbgajfg3UybY87PMaMgE9eo4zXYmfwzqly8GqNLYvGzKkduhbcQeGHopHUeo963rTxZp8Wjf2ZLG0li42ANbn5WH3W6d6TVgscjoWhultLqEFqZoyqIEYglRuBYjP0/Wu0stSLJDarpdov2ooJyI1DErwDwP5VySa9af2uxmeUQE7ThSOPpVKTWo4tTkls5nYxksjE4GB2x6+1VZdQPXdVOpnxfo0NvOi2YileeM5y+B+X0rM1XW103xbtmt4biGMBirjlMjBwa4S68Xard2Ktp1/PFeh8Mh5DD2qha+KrgiT+1GFxIx+ZivIIrRtNERjY7aPWo9OvrrW/DY/sy6WbImg4fJGMj8DiuK1PxBq82nS6GdSnOlG8N41u33TOQQZMevJqVvENsuvJqVpO6fIPk8vjOOmKo+MtXtNSuxc26FC6jcAmMGpWhZT0u6lt7wNHJhux9K9K0Szu5oxqdvNunTHm4bhwfavH1uFVgdzD8K7zwFr0Cxy2V1cyrlMxMqk4I+lDegluWLrRfDV5ql2LlJbMow2oJMDkc9feitfWdW8M3a20024yGP5iYW6/lRRYZ50b/wAu33/ZGRlHzHqPwpk8m60idF+ZyWPeiisKcUk2QZl1eTkeWZMhfUU+DUGSPEkaSYUhQ/IGe/1ooq0kUj0fwDa/DHUNJaw1XUbzTNXJbbK5Bt2I+783Xn0pnjvwDrnhLU7Syt4/7Sg1IeZbzWrZWUKoZvk6jG7PNFFE4LcH3IPDWgeLfEFpHpmiWhG+fMrBNoCggF3b2JGRVHWNM1zR9cFjqUMtrcIrBmX+JG4LD1U0UVg4pPQLnY/DXw9pkX2qbWNOu9WgYAiO3co0a/xNgcsMdcV1viLQ9C0jRrOTSbK3tzNf29ukjkkmILu6+vIoopUZN7jJ/iJ4Y8O+LdPgfSI/7I1yBgXmmXalzgZKt7nPDe9cifhbq0yXVxHqlpZ28I/1IJLeYE3Z47e9FFFGbqXuNxRBq/w81HTdAgvpE1Tz5IQxi+zHcs2ePm6EGuQTwn4gsdcjsY457fVC0fko7bWzJwp/WiitokLct/E2x1TQtat7LUnZnezR2Ekm8xt0OcdCSDXMWWg6tcXtsLi3mgSaZEDFSB83I/MA0UVSZb3NGTSbWTWZdtveR6eLnyVJHmSKwHIx/EThiK6DXtPt7Jpl025vNXuzaH7TcIhCRQjgqw/ugHknoaKKVyDJ8P8AhjVLzTNUu2s5ZbSxtftErE9Ij0f3FQXOl6nqlv8AapLeS1tNMSO224w4znbx3zzRRUNsLnZ+GPCOqa14Yl1zT5bm1TSgABCoLKpH3sDkk8jNU9Oj8L3unNozXmtx6qxLTlrdfLkkGcFj16frRRWVeThSm12O7LqMK+LpUp7Skk/my1YeGbO3ZFvrgspkBM0KkyxjGDt9DzXVQ+Do/Ely2l6JqmoIqt9oVLllCokfOeOrYHQ0UV8xhMzxNSrCMpbs/Xs64OynDYKvWpU2pRi2tXv954xr1jIuY763ki1Jbpop5pX+8OxI7fWpLLWdY023m09pPNSJGVG+8FQnGFPZTyaKK+vTdj8ULVl468XzX5H/AAkF/wCbcxxW07sVYSRR8xoRjovNXg828tJMuC2W4/WiitlsNmVqM3/E8sfIIwcbj0KnNdx8SfF2pW9zbxaRe3mnRTIj3MNvJhHlj+4/4elFFMR7p8Btc8V+JPAVheza2l1eCeaW7lvo2Z3y5CAFeMYUmvUrU+K22iS80Ux5G4LDJkjPOKKKzluV0OG+P+lQ614c1e2kTMqspgburj/Jr5rvNOvtB1SOG6tViaS1V0WRc5UnriiiunK5v66omGLX7hsfPrNzJEYWkCgnnb/KvVPgf4cuNZ8Da/fW2s32mypfRwp5J+RsIpyw7kbqKK+hzXTCu3dHm4HWrdnd+HvA9lb3zajeXbapcQzMsSyqC8RPlMJZD/EQycDturrr27jtbe4vr+4EFoh3XErHHmN6kevoBRRXyEFq7nuS6HKmKfxFN9u1GOa30wENBYvwZvRpfb0X86sagfGz6oyaQAmnCNPKAA+/jn9aKKuLsZ1I8ytc5HxCviBdd02PxDl7tdRiEYQqV8vdxnHfg1o/HW80jVvENroN19r0vxFpwbUNKvvK3RzRs22WLP8AEpwMjscGiirTuTGPKrHj/izV76xuYb9ooBNDNEscYb5SzHbkn2zn2xVf4D3tlpHx8tW1pHvtQSR7SyS2G9XupPl357Bc5z7UUVVtCk7I+u01+SK6WOXTmQH+Myg/pV5r+4kcCOFfm6ZaiiseZoqxaaa42hGjUEj+9VfzrqGYGK084PwSsgG2iiqYJFqO6uX62RXHfzAaY93KrbWgYAnjBFFFDYkZuoybpdojYllyST93mmWQLW+7AOWPGemKKKFsEtCw0kM1vbxwusLSybGkbnaTwPwzXUWTxXmmJdNaxJKuY5FC9HXrRRRJaCiQrPEh/wCPZR7helMlNtcriaCNx/tLRRXMps2cUILK0nt5Ifs8Sqw28DpXI3Jt9Pu7hLmN1ihikL59lJ4ooroi7mbVmeP/AAf+Hcl3cz6h4jtJYLQRCS1JYpvLNwwI9q90QKf+XhCcc0UVT1FEcMj5TKgGe9EkJYbmmTjsDRRQBBtV/wDloCfrTHx+vaiimxCqqk/xD2ri/ivpUY0SPVbVgl3DeW+U3hVuBuwFc+wHHpRRQkHU5r40arbw2GneIrFmLxzyxxgxknO8BkbHQHB69e1eQ2y2ll/b0bWB1PT/ABPLC9xbFGQwPC+9VPcIx4zRRUt2ZS2PZ/h3408SeILu3hfwylrpqZheaOQ/uSqkqCD24xXpkZkZeH575ooqrkjzBJwTM3500W/yjnJzRRQwGtZszFiAfSgW8uS24g9sUUUAUNV0ebUIw8V01teQowtrgDJjLDB47j2rD8NNdP4+8SWN6Bb3UkNu8cZO4TRKgTzB7HHSiihDIdWhuPBM1nLYLLeaRf3nkSadGm57VyrPvh/2cKxKflXTWUlrqNjFf2F0lzayfdlQdfY+hHcGiipGcB+0Usa/Cu9+cBhdWx24/wCmyVhfBGaC412/ijuVJW1HJGQfmooq5fCgS3PX40gKlZGiYdOVFZZ006fJ5mngyREjMecnvkiiioJZl+MruNtAeRGw0U0T8dVImSrxis2VpJoY5QeWLDJbIoopfaK+ySaZPCypbyMYUxtQkZH0PpWw2kMiYaUbTyCBxRRQ9CUeRfHSyFv45+GMgckHWZUyR0+VK9Vu7PzZ3AnAw7feHfNFFJvYbRy/iizlCQq8phIk+Y54IrEnt1hVlWcjnqH70UU7X1BHl/xp0nRtN8IT3MDfZ7u+vklKRvxM/rjtj2ryqLUNStbFoYrohZJz5oDDIBxkEdumciiiqbsiZOxNol/Z6frMM2o4uba288BYkG6USoRgt0HJ/DBqtpmqW1h4h0fV/tE3mW88ZMbHfiMNyM+w7UUVVgJviJf6fP4o1i/02yWC1vLlZbWTYUAB+9+BGfxrovhFqVh4b8UXj2cn237XaTeSyyYG1BxuHucmiihoFseZ3mpzwas9zIhcNIzKTxuBJzz+NaNt4mul0eOwa3XyftCzLI0h3YXOB9BuP50UVElrcZn3mpvPPKxdpRISWK8FT2/CsyzmuY5EuIcmRH3rkZGR3NFFDA6LT7sT/ZphEI5XmLOQc/Nn9Kr6jb/8TGd8gKzlsfWiinAT2LgigaJGJ8twOCPX/ClaeNJVgvY0y3Rx05oorSwuhkXVkEmfy8EA/LWx4ed7a2mmtmInh+fcp5UUUUMOpo/8Jb5iCO7jWTZnYRx160UUU7Bc/9k="/>
          <p:cNvSpPr>
            <a:spLocks noChangeAspect="1" noChangeArrowheads="1"/>
          </p:cNvSpPr>
          <p:nvPr/>
        </p:nvSpPr>
        <p:spPr bwMode="auto">
          <a:xfrm>
            <a:off x="212724" y="-144463"/>
            <a:ext cx="4458541" cy="44585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28907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F3C84D68-8DC4-4D60-B0A3-2E07365BC8F6}"/>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altLang="en-US" sz="4000" kern="1200" dirty="0">
                <a:solidFill>
                  <a:srgbClr val="FFFFFF"/>
                </a:solidFill>
                <a:latin typeface="+mj-lt"/>
                <a:ea typeface="+mj-ea"/>
                <a:cs typeface="+mj-cs"/>
              </a:rPr>
              <a:t>     	2027 Voorburg Meeting</a:t>
            </a:r>
            <a:endParaRPr lang="en-US" sz="4000" b="1" kern="1200" dirty="0">
              <a:solidFill>
                <a:srgbClr val="FFFFFF"/>
              </a:solidFill>
              <a:latin typeface="+mj-lt"/>
              <a:ea typeface="+mj-ea"/>
              <a:cs typeface="+mj-cs"/>
            </a:endParaRPr>
          </a:p>
        </p:txBody>
      </p:sp>
      <p:sp>
        <p:nvSpPr>
          <p:cNvPr id="3" name="Plassholder for innhold 2">
            <a:extLst>
              <a:ext uri="{FF2B5EF4-FFF2-40B4-BE49-F238E27FC236}">
                <a16:creationId xmlns:a16="http://schemas.microsoft.com/office/drawing/2014/main" id="{50B9C83C-F87F-43A2-BB0D-9982A6E10AC2}"/>
              </a:ext>
            </a:extLst>
          </p:cNvPr>
          <p:cNvSpPr>
            <a:spLocks noGrp="1"/>
          </p:cNvSpPr>
          <p:nvPr>
            <p:ph idx="1"/>
          </p:nvPr>
        </p:nvSpPr>
        <p:spPr>
          <a:xfrm>
            <a:off x="4380855" y="1412489"/>
            <a:ext cx="3427283" cy="4363844"/>
          </a:xfrm>
        </p:spPr>
        <p:txBody>
          <a:bodyPr vert="horz" lIns="91440" tIns="45720" rIns="91440" bIns="45720" rtlCol="0">
            <a:normAutofit/>
          </a:bodyPr>
          <a:lstStyle/>
          <a:p>
            <a:pPr marL="536575">
              <a:spcBef>
                <a:spcPts val="0"/>
              </a:spcBef>
              <a:spcAft>
                <a:spcPts val="1200"/>
              </a:spcAft>
              <a:buClr>
                <a:srgbClr val="C93439"/>
              </a:buClr>
              <a:buSzPct val="100000"/>
              <a:defRPr/>
            </a:pPr>
            <a:endParaRPr lang="en-US" sz="2000" dirty="0"/>
          </a:p>
          <a:p>
            <a:pPr marL="536575">
              <a:spcBef>
                <a:spcPts val="0"/>
              </a:spcBef>
              <a:spcAft>
                <a:spcPts val="1200"/>
              </a:spcAft>
              <a:buClr>
                <a:srgbClr val="C93439"/>
              </a:buClr>
              <a:buSzPct val="100000"/>
              <a:defRPr/>
            </a:pPr>
            <a:endParaRPr lang="en-US" sz="2000" dirty="0"/>
          </a:p>
          <a:p>
            <a:pPr marL="536575">
              <a:spcBef>
                <a:spcPts val="0"/>
              </a:spcBef>
              <a:spcAft>
                <a:spcPts val="1200"/>
              </a:spcAft>
              <a:buClr>
                <a:srgbClr val="C93439"/>
              </a:buClr>
              <a:buSzPct val="100000"/>
              <a:defRPr/>
            </a:pPr>
            <a:endParaRPr lang="en-US" sz="20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Plassholder for innhold 2">
            <a:extLst>
              <a:ext uri="{FF2B5EF4-FFF2-40B4-BE49-F238E27FC236}">
                <a16:creationId xmlns:a16="http://schemas.microsoft.com/office/drawing/2014/main" id="{28CE92CB-08CE-5591-94CD-2CEC3D174CF0}"/>
              </a:ext>
            </a:extLst>
          </p:cNvPr>
          <p:cNvSpPr txBox="1">
            <a:spLocks/>
          </p:cNvSpPr>
          <p:nvPr/>
        </p:nvSpPr>
        <p:spPr bwMode="auto">
          <a:xfrm>
            <a:off x="8451604" y="1412489"/>
            <a:ext cx="3197701" cy="4363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a:endParaRPr lang="en-US" sz="2000" dirty="0"/>
          </a:p>
        </p:txBody>
      </p:sp>
      <p:pic>
        <p:nvPicPr>
          <p:cNvPr id="6" name="Picture 5">
            <a:extLst>
              <a:ext uri="{FF2B5EF4-FFF2-40B4-BE49-F238E27FC236}">
                <a16:creationId xmlns:a16="http://schemas.microsoft.com/office/drawing/2014/main" id="{5F751BD8-C028-4FC2-9C6C-84943B80A5A5}"/>
              </a:ext>
            </a:extLst>
          </p:cNvPr>
          <p:cNvPicPr>
            <a:picLocks noChangeAspect="1"/>
          </p:cNvPicPr>
          <p:nvPr/>
        </p:nvPicPr>
        <p:blipFill>
          <a:blip r:embed="rId2"/>
          <a:stretch>
            <a:fillRect/>
          </a:stretch>
        </p:blipFill>
        <p:spPr>
          <a:xfrm>
            <a:off x="3810000" y="0"/>
            <a:ext cx="4572000" cy="6858000"/>
          </a:xfrm>
          <a:prstGeom prst="rect">
            <a:avLst/>
          </a:prstGeom>
        </p:spPr>
      </p:pic>
      <p:sp>
        <p:nvSpPr>
          <p:cNvPr id="7" name="TextBox 6">
            <a:extLst>
              <a:ext uri="{FF2B5EF4-FFF2-40B4-BE49-F238E27FC236}">
                <a16:creationId xmlns:a16="http://schemas.microsoft.com/office/drawing/2014/main" id="{51272721-D830-0D29-F2C0-E830A7FA16FF}"/>
              </a:ext>
            </a:extLst>
          </p:cNvPr>
          <p:cNvSpPr txBox="1"/>
          <p:nvPr/>
        </p:nvSpPr>
        <p:spPr>
          <a:xfrm>
            <a:off x="8675914" y="1001486"/>
            <a:ext cx="3374572" cy="2308324"/>
          </a:xfrm>
          <a:prstGeom prst="rect">
            <a:avLst/>
          </a:prstGeom>
          <a:noFill/>
        </p:spPr>
        <p:txBody>
          <a:bodyPr wrap="square" rtlCol="0">
            <a:spAutoFit/>
          </a:bodyPr>
          <a:lstStyle/>
          <a:p>
            <a:r>
              <a:rPr lang="en-CA" dirty="0"/>
              <a:t>We now invite the representatives of next year’s host country to stand, introduce themselves once again, and extend an official invitation to the Voorburg Group for next year’s meeting.</a:t>
            </a:r>
          </a:p>
          <a:p>
            <a:endParaRPr lang="en-CA" dirty="0"/>
          </a:p>
        </p:txBody>
      </p:sp>
    </p:spTree>
    <p:extLst>
      <p:ext uri="{BB962C8B-B14F-4D97-AF65-F5344CB8AC3E}">
        <p14:creationId xmlns:p14="http://schemas.microsoft.com/office/powerpoint/2010/main" val="9488843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2418859|-7487713|-3590342|-8882056|-11579569|Statistics Canada&quot;,&quot;Id&quot;:&quot;5bad45ff443235073c3d50a4&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3.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16320</TotalTime>
  <Words>1066</Words>
  <Application>Microsoft Office PowerPoint</Application>
  <PresentationFormat>Widescreen</PresentationFormat>
  <Paragraphs>172</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Century Gothic</vt:lpstr>
      <vt:lpstr>Courier New</vt:lpstr>
      <vt:lpstr>Wingdings</vt:lpstr>
      <vt:lpstr>Tema di Office</vt:lpstr>
      <vt:lpstr>PowerPoint Presentation</vt:lpstr>
      <vt:lpstr>   Overview</vt:lpstr>
      <vt:lpstr> Your Evaluation Feedback </vt:lpstr>
      <vt:lpstr> Your Evaluation Feedback </vt:lpstr>
      <vt:lpstr> Voorburg Group Bureau </vt:lpstr>
      <vt:lpstr>                Members of 2026-27 Voorburg Group Bureau</vt:lpstr>
      <vt:lpstr>Contributions for the 2027/28 Meeting</vt:lpstr>
      <vt:lpstr>Possible Topics for 2027 </vt:lpstr>
      <vt:lpstr>Possible Topics for 2027 </vt:lpstr>
      <vt:lpstr>Topics for 2027 </vt:lpstr>
      <vt:lpstr>Possible Topics for 2027 </vt:lpstr>
      <vt:lpstr>                   VG 2026-27 Follow-up Tasks</vt:lpstr>
      <vt:lpstr>           VG 2026-27 Follow-up Tasks</vt:lpstr>
      <vt:lpstr>           VG 2026-27 Follow-up Tasks</vt:lpstr>
      <vt:lpstr>Thank You!!!</vt:lpstr>
      <vt:lpstr>      2027 Voorburg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 di Microsoft Office</dc:creator>
  <cp:lastModifiedBy>Thomassin, Mathieu (StatCan)</cp:lastModifiedBy>
  <cp:revision>578</cp:revision>
  <dcterms:created xsi:type="dcterms:W3CDTF">2018-02-02T13:22:46Z</dcterms:created>
  <dcterms:modified xsi:type="dcterms:W3CDTF">2026-09-27T18:57:31Z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b9758d-3423-4996-986f-7b0f2fc774ee_Enabled">
    <vt:lpwstr>true</vt:lpwstr>
  </property>
  <property fmtid="{D5CDD505-2E9C-101B-9397-08002B2CF9AE}" pid="3" name="MSIP_Label_d0b9758d-3423-4996-986f-7b0f2fc774ee_SetDate">
    <vt:lpwstr>2026-09-24T18:39:25Z</vt:lpwstr>
  </property>
  <property fmtid="{D5CDD505-2E9C-101B-9397-08002B2CF9AE}" pid="4" name="MSIP_Label_d0b9758d-3423-4996-986f-7b0f2fc774ee_Method">
    <vt:lpwstr>Standard</vt:lpwstr>
  </property>
  <property fmtid="{D5CDD505-2E9C-101B-9397-08002B2CF9AE}" pid="5" name="MSIP_Label_d0b9758d-3423-4996-986f-7b0f2fc774ee_Name">
    <vt:lpwstr>UNCLASSIFIED</vt:lpwstr>
  </property>
  <property fmtid="{D5CDD505-2E9C-101B-9397-08002B2CF9AE}" pid="6" name="MSIP_Label_d0b9758d-3423-4996-986f-7b0f2fc774ee_SiteId">
    <vt:lpwstr>258f1f99-ee3d-42c7-bfc5-7af1b2343e02</vt:lpwstr>
  </property>
  <property fmtid="{D5CDD505-2E9C-101B-9397-08002B2CF9AE}" pid="7" name="MSIP_Label_d0b9758d-3423-4996-986f-7b0f2fc774ee_ActionId">
    <vt:lpwstr>609a307e-be6b-4aab-ad84-2d294fa0dfeb</vt:lpwstr>
  </property>
  <property fmtid="{D5CDD505-2E9C-101B-9397-08002B2CF9AE}" pid="8" name="MSIP_Label_d0b9758d-3423-4996-986f-7b0f2fc774ee_ContentBits">
    <vt:lpwstr>0</vt:lpwstr>
  </property>
  <property fmtid="{D5CDD505-2E9C-101B-9397-08002B2CF9AE}" pid="9" name="MSIP_Label_d0b9758d-3423-4996-986f-7b0f2fc774ee_Tag">
    <vt:lpwstr>10, 3, 0, 1</vt:lpwstr>
  </property>
</Properties>
</file>